
<file path=[Content_Types].xml><?xml version="1.0" encoding="utf-8"?>
<Types xmlns="http://schemas.openxmlformats.org/package/2006/content-types">
  <Default Extension="docx" ContentType="application/vnd.openxmlformats-officedocument.wordprocessingml.document"/>
  <Default Extension="emf" ContentType="image/x-emf"/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</p:sldMasterIdLst>
  <p:notesMasterIdLst>
    <p:notesMasterId r:id="rId3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72" r:id="rId13"/>
    <p:sldId id="268" r:id="rId14"/>
    <p:sldId id="269" r:id="rId15"/>
    <p:sldId id="270" r:id="rId16"/>
    <p:sldId id="271" r:id="rId17"/>
    <p:sldId id="274" r:id="rId18"/>
    <p:sldId id="299" r:id="rId19"/>
    <p:sldId id="281" r:id="rId20"/>
    <p:sldId id="300" r:id="rId21"/>
    <p:sldId id="279" r:id="rId22"/>
    <p:sldId id="283" r:id="rId23"/>
    <p:sldId id="282" r:id="rId24"/>
    <p:sldId id="284" r:id="rId25"/>
    <p:sldId id="286" r:id="rId26"/>
    <p:sldId id="287" r:id="rId27"/>
    <p:sldId id="288" r:id="rId28"/>
    <p:sldId id="289" r:id="rId29"/>
    <p:sldId id="290" r:id="rId30"/>
    <p:sldId id="291" r:id="rId31"/>
    <p:sldId id="292" r:id="rId32"/>
    <p:sldId id="293" r:id="rId33"/>
    <p:sldId id="294" r:id="rId34"/>
    <p:sldId id="295" r:id="rId35"/>
    <p:sldId id="296" r:id="rId36"/>
    <p:sldId id="297" r:id="rId37"/>
    <p:sldId id="298" r:id="rId38"/>
  </p:sldIdLst>
  <p:sldSz cx="9144000" cy="5143500" type="screen16x9"/>
  <p:notesSz cx="6858000" cy="9144000"/>
  <p:embeddedFontLst>
    <p:embeddedFont>
      <p:font typeface="Cambria Math" panose="02040503050406030204" pitchFamily="18" charset="0"/>
      <p:regular r:id="rId40"/>
    </p:embeddedFont>
    <p:embeddedFont>
      <p:font typeface="Exo 2" panose="020B0604020202020204" charset="0"/>
      <p:regular r:id="rId41"/>
      <p:bold r:id="rId42"/>
      <p:italic r:id="rId43"/>
      <p:boldItalic r:id="rId44"/>
    </p:embeddedFont>
    <p:embeddedFont>
      <p:font typeface="Fira Sans Extra Condensed Medium" panose="020B0604020202020204" charset="0"/>
      <p:regular r:id="rId45"/>
      <p:bold r:id="rId46"/>
      <p:italic r:id="rId47"/>
      <p:boldItalic r:id="rId48"/>
    </p:embeddedFont>
    <p:embeddedFont>
      <p:font typeface="Helvetica" panose="020B0604020202020204" pitchFamily="34" charset="0"/>
      <p:regular r:id="rId49"/>
      <p:bold r:id="rId50"/>
      <p:italic r:id="rId51"/>
      <p:boldItalic r:id="rId52"/>
    </p:embeddedFont>
    <p:embeddedFont>
      <p:font typeface="Red Hat Display" panose="020B0604020202020204" charset="0"/>
      <p:regular r:id="rId53"/>
      <p:bold r:id="rId54"/>
      <p:italic r:id="rId55"/>
      <p:boldItalic r:id="rId56"/>
    </p:embeddedFont>
    <p:embeddedFont>
      <p:font typeface="Red Hat Text" panose="020B0604020202020204" charset="0"/>
      <p:regular r:id="rId57"/>
      <p:bold r:id="rId58"/>
      <p:italic r:id="rId59"/>
      <p:boldItalic r:id="rId60"/>
    </p:embeddedFont>
    <p:embeddedFont>
      <p:font typeface="Roboto" panose="020B0604020202020204" charset="0"/>
      <p:regular r:id="rId61"/>
      <p:bold r:id="rId62"/>
      <p:italic r:id="rId63"/>
      <p:boldItalic r:id="rId64"/>
    </p:embeddedFont>
    <p:embeddedFont>
      <p:font typeface="Roboto Condensed" panose="020B0604020202020204" charset="0"/>
      <p:regular r:id="rId65"/>
      <p:bold r:id="rId66"/>
      <p:italic r:id="rId67"/>
      <p:boldItalic r:id="rId68"/>
    </p:embeddedFont>
    <p:embeddedFont>
      <p:font typeface="Roboto Condensed Light" panose="020B0604020202020204" charset="0"/>
      <p:regular r:id="rId69"/>
      <p:bold r:id="rId70"/>
      <p:italic r:id="rId71"/>
      <p:boldItalic r:id="rId72"/>
    </p:embeddedFont>
    <p:embeddedFont>
      <p:font typeface="Squada One" panose="020B0604020202020204" charset="0"/>
      <p:regular r:id="rId7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Estilo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Estilo medio 2 - Énfasis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940675A-B579-460E-94D1-54222C63F5DA}" styleName="Sin estilo, cuadrícula de la tab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5758FB7-9AC5-4552-8A53-C91805E547FA}" styleName="Estilo temático 1 - Énfasis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775DCB02-9BB8-47FD-8907-85C794F793BA}" styleName="Estilo temático 1 - Énfasis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2D5ABB26-0587-4C30-8999-92F81FD0307C}" styleName="Sin estilo ni cuadrícul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2" d="100"/>
          <a:sy n="142" d="100"/>
        </p:scale>
        <p:origin x="7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03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63" Type="http://schemas.openxmlformats.org/officeDocument/2006/relationships/font" Target="fonts/font24.fntdata"/><Relationship Id="rId68" Type="http://schemas.openxmlformats.org/officeDocument/2006/relationships/font" Target="fonts/font29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3" Type="http://schemas.openxmlformats.org/officeDocument/2006/relationships/font" Target="fonts/font14.fntdata"/><Relationship Id="rId58" Type="http://schemas.openxmlformats.org/officeDocument/2006/relationships/font" Target="fonts/font19.fntdata"/><Relationship Id="rId66" Type="http://schemas.openxmlformats.org/officeDocument/2006/relationships/font" Target="fonts/font27.fntdata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font" Target="fonts/font22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4.fntdata"/><Relationship Id="rId48" Type="http://schemas.openxmlformats.org/officeDocument/2006/relationships/font" Target="fonts/font9.fntdata"/><Relationship Id="rId56" Type="http://schemas.openxmlformats.org/officeDocument/2006/relationships/font" Target="fonts/font17.fntdata"/><Relationship Id="rId64" Type="http://schemas.openxmlformats.org/officeDocument/2006/relationships/font" Target="fonts/font25.fntdata"/><Relationship Id="rId69" Type="http://schemas.openxmlformats.org/officeDocument/2006/relationships/font" Target="fonts/font30.fntdata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12.fntdata"/><Relationship Id="rId72" Type="http://schemas.openxmlformats.org/officeDocument/2006/relationships/font" Target="fonts/font33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7.fntdata"/><Relationship Id="rId59" Type="http://schemas.openxmlformats.org/officeDocument/2006/relationships/font" Target="fonts/font20.fntdata"/><Relationship Id="rId67" Type="http://schemas.openxmlformats.org/officeDocument/2006/relationships/font" Target="fonts/font28.fntdata"/><Relationship Id="rId20" Type="http://schemas.openxmlformats.org/officeDocument/2006/relationships/slide" Target="slides/slide19.xml"/><Relationship Id="rId41" Type="http://schemas.openxmlformats.org/officeDocument/2006/relationships/font" Target="fonts/font2.fntdata"/><Relationship Id="rId54" Type="http://schemas.openxmlformats.org/officeDocument/2006/relationships/font" Target="fonts/font15.fntdata"/><Relationship Id="rId62" Type="http://schemas.openxmlformats.org/officeDocument/2006/relationships/font" Target="fonts/font23.fntdata"/><Relationship Id="rId70" Type="http://schemas.openxmlformats.org/officeDocument/2006/relationships/font" Target="fonts/font31.fntdata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0.fntdata"/><Relationship Id="rId57" Type="http://schemas.openxmlformats.org/officeDocument/2006/relationships/font" Target="fonts/font18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5.fntdata"/><Relationship Id="rId52" Type="http://schemas.openxmlformats.org/officeDocument/2006/relationships/font" Target="fonts/font13.fntdata"/><Relationship Id="rId60" Type="http://schemas.openxmlformats.org/officeDocument/2006/relationships/font" Target="fonts/font21.fntdata"/><Relationship Id="rId65" Type="http://schemas.openxmlformats.org/officeDocument/2006/relationships/font" Target="fonts/font26.fntdata"/><Relationship Id="rId73" Type="http://schemas.openxmlformats.org/officeDocument/2006/relationships/font" Target="fonts/font3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notesMaster" Target="notesMasters/notesMaster1.xml"/><Relationship Id="rId34" Type="http://schemas.openxmlformats.org/officeDocument/2006/relationships/slide" Target="slides/slide33.xml"/><Relationship Id="rId50" Type="http://schemas.openxmlformats.org/officeDocument/2006/relationships/font" Target="fonts/font11.fntdata"/><Relationship Id="rId55" Type="http://schemas.openxmlformats.org/officeDocument/2006/relationships/font" Target="fonts/font16.fntdata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font" Target="fonts/font32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58d3b44f08_1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58d3b44f08_1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8f15b12e03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8f15b12e03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8f15b12e03_0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8f15b12e03_0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8f15b12e03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8f15b12e03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8f15b12e03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8f15b12e03_0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8f15b12e03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8f15b12e03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c0bd338112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c0bd338112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8f15b12e03_0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8f15b12e03_0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c0bd338112_0_1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c0bd338112_0_1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58d3b44f08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58d3b44f08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41abfbaf28_3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41abfbaf28_3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c0bd338112_0_2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c0bd338112_0_2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c0bd338112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c0bd338112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c0bd338112_0_2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c0bd338112_0_2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c0bd338112_0_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c0bd338112_0_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58d3b44f08_0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58d3b44f08_0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c0bd338112_0_3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c0bd338112_0_3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c0bd338112_0_3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c0bd338112_0_3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c0bd338112_0_3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c0bd338112_0_3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c0bd338112_0_3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c0bd338112_0_3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c0bd338112_0_4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c0bd338112_0_4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c0bd338112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c0bd338112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c0bd338112_0_3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c0bd338112_0_3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c0bd338112_0_4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Google Shape;534;gc0bd338112_0_4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c0bd338112_0_4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c0bd338112_0_4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c0bd338112_0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4" name="Google Shape;554;gc0bd338112_0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c0bd338112_0_3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Google Shape;562;gc0bd338112_0_3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c0bd338112_0_3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c0bd338112_0_3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58d3b44f0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58d3b44f0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8f15b12e03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8f15b12e03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8f15b12e03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8f15b12e03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c0bd338112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c0bd338112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8f15b12e03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8f15b12e03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8f15b12e03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8f15b12e03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>
  <p:cSld name="CUSTOM_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135981" y="1393699"/>
            <a:ext cx="68868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3670681" y="2933522"/>
            <a:ext cx="43521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x Columns">
  <p:cSld name="CUSTOM_2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2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0" name="Google Shape;70;p12"/>
          <p:cNvSpPr txBox="1">
            <a:spLocks noGrp="1"/>
          </p:cNvSpPr>
          <p:nvPr>
            <p:ph type="ctrTitle" idx="2"/>
          </p:nvPr>
        </p:nvSpPr>
        <p:spPr>
          <a:xfrm>
            <a:off x="464478" y="1806500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12"/>
          <p:cNvSpPr txBox="1">
            <a:spLocks noGrp="1"/>
          </p:cNvSpPr>
          <p:nvPr>
            <p:ph type="subTitle" idx="1"/>
          </p:nvPr>
        </p:nvSpPr>
        <p:spPr>
          <a:xfrm>
            <a:off x="616128" y="2100749"/>
            <a:ext cx="1477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72" name="Google Shape;72;p12"/>
          <p:cNvSpPr txBox="1">
            <a:spLocks noGrp="1"/>
          </p:cNvSpPr>
          <p:nvPr>
            <p:ph type="ctrTitle" idx="3"/>
          </p:nvPr>
        </p:nvSpPr>
        <p:spPr>
          <a:xfrm>
            <a:off x="2077426" y="1806500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73" name="Google Shape;73;p12"/>
          <p:cNvSpPr txBox="1">
            <a:spLocks noGrp="1"/>
          </p:cNvSpPr>
          <p:nvPr>
            <p:ph type="subTitle" idx="4"/>
          </p:nvPr>
        </p:nvSpPr>
        <p:spPr>
          <a:xfrm>
            <a:off x="2229076" y="2100749"/>
            <a:ext cx="1477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74" name="Google Shape;74;p12"/>
          <p:cNvSpPr txBox="1">
            <a:spLocks noGrp="1"/>
          </p:cNvSpPr>
          <p:nvPr>
            <p:ph type="ctrTitle" idx="5"/>
          </p:nvPr>
        </p:nvSpPr>
        <p:spPr>
          <a:xfrm>
            <a:off x="3690375" y="1806500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75" name="Google Shape;75;p12"/>
          <p:cNvSpPr txBox="1">
            <a:spLocks noGrp="1"/>
          </p:cNvSpPr>
          <p:nvPr>
            <p:ph type="subTitle" idx="6"/>
          </p:nvPr>
        </p:nvSpPr>
        <p:spPr>
          <a:xfrm>
            <a:off x="3842025" y="2100749"/>
            <a:ext cx="1477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ctrTitle" idx="7"/>
          </p:nvPr>
        </p:nvSpPr>
        <p:spPr>
          <a:xfrm>
            <a:off x="3707117" y="3549862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subTitle" idx="8"/>
          </p:nvPr>
        </p:nvSpPr>
        <p:spPr>
          <a:xfrm>
            <a:off x="3858772" y="3890201"/>
            <a:ext cx="1477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ctrTitle" idx="9"/>
          </p:nvPr>
        </p:nvSpPr>
        <p:spPr>
          <a:xfrm>
            <a:off x="5343519" y="3549862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ubTitle" idx="13"/>
          </p:nvPr>
        </p:nvSpPr>
        <p:spPr>
          <a:xfrm>
            <a:off x="5500261" y="3890201"/>
            <a:ext cx="1477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ctrTitle" idx="14"/>
          </p:nvPr>
        </p:nvSpPr>
        <p:spPr>
          <a:xfrm>
            <a:off x="6979921" y="3549862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subTitle" idx="15"/>
          </p:nvPr>
        </p:nvSpPr>
        <p:spPr>
          <a:xfrm>
            <a:off x="7141750" y="3890201"/>
            <a:ext cx="14568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">
  <p:cSld name="CUSTOM_25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ctrTitle" idx="2"/>
          </p:nvPr>
        </p:nvSpPr>
        <p:spPr>
          <a:xfrm>
            <a:off x="1741950" y="2846700"/>
            <a:ext cx="12579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subTitle" idx="1"/>
          </p:nvPr>
        </p:nvSpPr>
        <p:spPr>
          <a:xfrm>
            <a:off x="1741950" y="1650025"/>
            <a:ext cx="21573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3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ctrTitle" idx="3"/>
          </p:nvPr>
        </p:nvSpPr>
        <p:spPr>
          <a:xfrm>
            <a:off x="5633751" y="3635300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subTitle" idx="4"/>
          </p:nvPr>
        </p:nvSpPr>
        <p:spPr>
          <a:xfrm>
            <a:off x="5256958" y="2440056"/>
            <a:ext cx="21573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3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2">
  <p:cSld name="CUSTOM_15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4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4">
  <p:cSld name="CUSTOM_2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5"/>
          <p:cNvSpPr txBox="1">
            <a:spLocks noGrp="1"/>
          </p:cNvSpPr>
          <p:nvPr>
            <p:ph type="ctrTitle"/>
          </p:nvPr>
        </p:nvSpPr>
        <p:spPr>
          <a:xfrm flipH="1">
            <a:off x="1180003" y="1347038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92" name="Google Shape;92;p15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1180003" y="1035213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93" name="Google Shape;93;p15"/>
          <p:cNvSpPr txBox="1">
            <a:spLocks noGrp="1"/>
          </p:cNvSpPr>
          <p:nvPr>
            <p:ph type="subTitle" idx="1"/>
          </p:nvPr>
        </p:nvSpPr>
        <p:spPr>
          <a:xfrm>
            <a:off x="1180003" y="2742989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s">
  <p:cSld name="CUSTOM_28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6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6" name="Google Shape;96;p16"/>
          <p:cNvSpPr txBox="1">
            <a:spLocks noGrp="1"/>
          </p:cNvSpPr>
          <p:nvPr>
            <p:ph type="ctrTitle" idx="2"/>
          </p:nvPr>
        </p:nvSpPr>
        <p:spPr>
          <a:xfrm>
            <a:off x="2285760" y="1652042"/>
            <a:ext cx="17931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97" name="Google Shape;97;p16"/>
          <p:cNvSpPr txBox="1">
            <a:spLocks noGrp="1"/>
          </p:cNvSpPr>
          <p:nvPr>
            <p:ph type="subTitle" idx="1"/>
          </p:nvPr>
        </p:nvSpPr>
        <p:spPr>
          <a:xfrm>
            <a:off x="2285760" y="1946292"/>
            <a:ext cx="1708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98" name="Google Shape;98;p16"/>
          <p:cNvSpPr txBox="1">
            <a:spLocks noGrp="1"/>
          </p:cNvSpPr>
          <p:nvPr>
            <p:ph type="ctrTitle" idx="3"/>
          </p:nvPr>
        </p:nvSpPr>
        <p:spPr>
          <a:xfrm>
            <a:off x="2285760" y="3570573"/>
            <a:ext cx="17931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99" name="Google Shape;99;p16"/>
          <p:cNvSpPr txBox="1">
            <a:spLocks noGrp="1"/>
          </p:cNvSpPr>
          <p:nvPr>
            <p:ph type="subTitle" idx="4"/>
          </p:nvPr>
        </p:nvSpPr>
        <p:spPr>
          <a:xfrm>
            <a:off x="2285760" y="3864823"/>
            <a:ext cx="1708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00" name="Google Shape;100;p16"/>
          <p:cNvSpPr txBox="1">
            <a:spLocks noGrp="1"/>
          </p:cNvSpPr>
          <p:nvPr>
            <p:ph type="ctrTitle" idx="5"/>
          </p:nvPr>
        </p:nvSpPr>
        <p:spPr>
          <a:xfrm>
            <a:off x="5047297" y="1652042"/>
            <a:ext cx="17931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01" name="Google Shape;101;p16"/>
          <p:cNvSpPr txBox="1">
            <a:spLocks noGrp="1"/>
          </p:cNvSpPr>
          <p:nvPr>
            <p:ph type="subTitle" idx="6"/>
          </p:nvPr>
        </p:nvSpPr>
        <p:spPr>
          <a:xfrm>
            <a:off x="5047299" y="1946292"/>
            <a:ext cx="17931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02" name="Google Shape;102;p16"/>
          <p:cNvSpPr txBox="1">
            <a:spLocks noGrp="1"/>
          </p:cNvSpPr>
          <p:nvPr>
            <p:ph type="ctrTitle" idx="7"/>
          </p:nvPr>
        </p:nvSpPr>
        <p:spPr>
          <a:xfrm>
            <a:off x="5047297" y="3570573"/>
            <a:ext cx="17931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03" name="Google Shape;103;p16"/>
          <p:cNvSpPr txBox="1">
            <a:spLocks noGrp="1"/>
          </p:cNvSpPr>
          <p:nvPr>
            <p:ph type="subTitle" idx="8"/>
          </p:nvPr>
        </p:nvSpPr>
        <p:spPr>
          <a:xfrm>
            <a:off x="5047299" y="3864823"/>
            <a:ext cx="17931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">
  <p:cSld name="CUSTOM_29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7"/>
          <p:cNvSpPr txBox="1">
            <a:spLocks noGrp="1"/>
          </p:cNvSpPr>
          <p:nvPr>
            <p:ph type="ctrTitle"/>
          </p:nvPr>
        </p:nvSpPr>
        <p:spPr>
          <a:xfrm flipH="1">
            <a:off x="1193529" y="1611150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2pPr>
            <a:lvl3pPr lvl="2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3pPr>
            <a:lvl4pPr lvl="3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4pPr>
            <a:lvl5pPr lvl="4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5pPr>
            <a:lvl6pPr lvl="5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6pPr>
            <a:lvl7pPr lvl="6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7pPr>
            <a:lvl8pPr lvl="7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8pPr>
            <a:lvl9pPr lvl="8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5">
  <p:cSld name="CUSTOM_30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8"/>
          <p:cNvSpPr txBox="1">
            <a:spLocks noGrp="1"/>
          </p:cNvSpPr>
          <p:nvPr>
            <p:ph type="ctrTitle"/>
          </p:nvPr>
        </p:nvSpPr>
        <p:spPr>
          <a:xfrm flipH="1">
            <a:off x="2260329" y="2193805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8" name="Google Shape;108;p18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2260329" y="188198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09" name="Google Shape;109;p18"/>
          <p:cNvSpPr txBox="1">
            <a:spLocks noGrp="1"/>
          </p:cNvSpPr>
          <p:nvPr>
            <p:ph type="subTitle" idx="1"/>
          </p:nvPr>
        </p:nvSpPr>
        <p:spPr>
          <a:xfrm>
            <a:off x="2260329" y="3476054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3">
  <p:cSld name="CUSTOM_15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9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4">
  <p:cSld name="CUSTOM_15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0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5">
  <p:cSld name="CUSTOM_15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2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3385875" y="2098650"/>
            <a:ext cx="23724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ctrTitle" idx="2"/>
          </p:nvPr>
        </p:nvSpPr>
        <p:spPr>
          <a:xfrm>
            <a:off x="390296" y="201653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690446" y="656478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3" hasCustomPrompt="1"/>
          </p:nvPr>
        </p:nvSpPr>
        <p:spPr>
          <a:xfrm>
            <a:off x="2118448" y="54444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4" hasCustomPrompt="1"/>
          </p:nvPr>
        </p:nvSpPr>
        <p:spPr>
          <a:xfrm>
            <a:off x="2105406" y="151580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5" hasCustomPrompt="1"/>
          </p:nvPr>
        </p:nvSpPr>
        <p:spPr>
          <a:xfrm>
            <a:off x="2105406" y="248716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>
            <a:spLocks noGrp="1"/>
          </p:cNvSpPr>
          <p:nvPr>
            <p:ph type="title" idx="6" hasCustomPrompt="1"/>
          </p:nvPr>
        </p:nvSpPr>
        <p:spPr>
          <a:xfrm>
            <a:off x="5922008" y="2092638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 txBox="1">
            <a:spLocks noGrp="1"/>
          </p:cNvSpPr>
          <p:nvPr>
            <p:ph type="title" idx="7" hasCustomPrompt="1"/>
          </p:nvPr>
        </p:nvSpPr>
        <p:spPr>
          <a:xfrm>
            <a:off x="5922008" y="3112336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0" name="Google Shape;20;p3"/>
          <p:cNvSpPr txBox="1">
            <a:spLocks noGrp="1"/>
          </p:cNvSpPr>
          <p:nvPr>
            <p:ph type="title" idx="8" hasCustomPrompt="1"/>
          </p:nvPr>
        </p:nvSpPr>
        <p:spPr>
          <a:xfrm>
            <a:off x="5922008" y="4132033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>
            <a:spLocks noGrp="1"/>
          </p:cNvSpPr>
          <p:nvPr>
            <p:ph type="ctrTitle" idx="9"/>
          </p:nvPr>
        </p:nvSpPr>
        <p:spPr>
          <a:xfrm>
            <a:off x="390296" y="1167854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ubTitle" idx="13"/>
          </p:nvPr>
        </p:nvSpPr>
        <p:spPr>
          <a:xfrm>
            <a:off x="690446" y="1622677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ctrTitle" idx="14"/>
          </p:nvPr>
        </p:nvSpPr>
        <p:spPr>
          <a:xfrm>
            <a:off x="390296" y="2141336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ubTitle" idx="15"/>
          </p:nvPr>
        </p:nvSpPr>
        <p:spPr>
          <a:xfrm>
            <a:off x="690446" y="2596156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ctrTitle" idx="16"/>
          </p:nvPr>
        </p:nvSpPr>
        <p:spPr>
          <a:xfrm>
            <a:off x="6811558" y="1775180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ubTitle" idx="17"/>
          </p:nvPr>
        </p:nvSpPr>
        <p:spPr>
          <a:xfrm>
            <a:off x="6811558" y="2230005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ctrTitle" idx="18"/>
          </p:nvPr>
        </p:nvSpPr>
        <p:spPr>
          <a:xfrm>
            <a:off x="6811558" y="2799095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subTitle" idx="19"/>
          </p:nvPr>
        </p:nvSpPr>
        <p:spPr>
          <a:xfrm>
            <a:off x="6811558" y="3253917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ctrTitle" idx="20"/>
          </p:nvPr>
        </p:nvSpPr>
        <p:spPr>
          <a:xfrm>
            <a:off x="6811558" y="3811353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subTitle" idx="21"/>
          </p:nvPr>
        </p:nvSpPr>
        <p:spPr>
          <a:xfrm>
            <a:off x="6811558" y="4266173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3"/>
          <p:cNvSpPr txBox="1">
            <a:spLocks noGrp="1"/>
          </p:cNvSpPr>
          <p:nvPr>
            <p:ph type="ctrTitle"/>
          </p:nvPr>
        </p:nvSpPr>
        <p:spPr>
          <a:xfrm flipH="1">
            <a:off x="1974150" y="1161000"/>
            <a:ext cx="5195700" cy="136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22" name="Google Shape;122;p23"/>
          <p:cNvSpPr txBox="1">
            <a:spLocks noGrp="1"/>
          </p:cNvSpPr>
          <p:nvPr>
            <p:ph type="subTitle" idx="1"/>
          </p:nvPr>
        </p:nvSpPr>
        <p:spPr>
          <a:xfrm>
            <a:off x="2152500" y="2494850"/>
            <a:ext cx="48390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3"/>
          <p:cNvSpPr txBox="1"/>
          <p:nvPr/>
        </p:nvSpPr>
        <p:spPr>
          <a:xfrm>
            <a:off x="625906" y="3722418"/>
            <a:ext cx="3830100" cy="17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CREDITS: This presentation template was created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including icons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and infographics &amp; images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. </a:t>
            </a:r>
            <a:endParaRPr sz="10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Please keep this slide for attribution.</a:t>
            </a:r>
            <a:endParaRPr sz="900" b="1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CUSTOM_1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 txBox="1">
            <a:spLocks noGrp="1"/>
          </p:cNvSpPr>
          <p:nvPr>
            <p:ph type="body" idx="1"/>
          </p:nvPr>
        </p:nvSpPr>
        <p:spPr>
          <a:xfrm>
            <a:off x="642050" y="2134800"/>
            <a:ext cx="5308200" cy="1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26" name="Google Shape;126;p24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CUSTOM_33">
    <p:bg>
      <p:bgPr>
        <a:noFill/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1">
  <p:cSld name="CUSTOM_18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"/>
          <p:cNvSpPr txBox="1">
            <a:spLocks noGrp="1"/>
          </p:cNvSpPr>
          <p:nvPr>
            <p:ph type="ctrTitle"/>
          </p:nvPr>
        </p:nvSpPr>
        <p:spPr>
          <a:xfrm flipH="1">
            <a:off x="1147650" y="3085150"/>
            <a:ext cx="5005500" cy="102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1147579" y="23238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4" name="Google Shape;34;p4"/>
          <p:cNvSpPr txBox="1">
            <a:spLocks noGrp="1"/>
          </p:cNvSpPr>
          <p:nvPr>
            <p:ph type="subTitle" idx="1"/>
          </p:nvPr>
        </p:nvSpPr>
        <p:spPr>
          <a:xfrm>
            <a:off x="1147575" y="4028959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title">
  <p:cSld name="CUSTOM_1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5"/>
          <p:cNvSpPr txBox="1">
            <a:spLocks noGrp="1"/>
          </p:cNvSpPr>
          <p:nvPr>
            <p:ph type="ctrTitle"/>
          </p:nvPr>
        </p:nvSpPr>
        <p:spPr>
          <a:xfrm>
            <a:off x="2638350" y="376498"/>
            <a:ext cx="38673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ubTitle" idx="1"/>
          </p:nvPr>
        </p:nvSpPr>
        <p:spPr>
          <a:xfrm>
            <a:off x="2459550" y="2314225"/>
            <a:ext cx="42249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CUSTOM_1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2">
  <p:cSld name="CUSTOM_2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ctrTitle"/>
          </p:nvPr>
        </p:nvSpPr>
        <p:spPr>
          <a:xfrm flipH="1">
            <a:off x="2747779" y="2635675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4964179" y="23238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3" name="Google Shape;43;p7"/>
          <p:cNvSpPr txBox="1">
            <a:spLocks noGrp="1"/>
          </p:cNvSpPr>
          <p:nvPr>
            <p:ph type="subTitle" idx="1"/>
          </p:nvPr>
        </p:nvSpPr>
        <p:spPr>
          <a:xfrm>
            <a:off x="3718579" y="4030481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+ photo">
  <p:cSld name="CUSTOM_2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"/>
          <p:cNvSpPr txBox="1">
            <a:spLocks noGrp="1"/>
          </p:cNvSpPr>
          <p:nvPr>
            <p:ph type="ctrTitle"/>
          </p:nvPr>
        </p:nvSpPr>
        <p:spPr>
          <a:xfrm>
            <a:off x="1600733" y="985228"/>
            <a:ext cx="26736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8"/>
          <p:cNvSpPr txBox="1">
            <a:spLocks noGrp="1"/>
          </p:cNvSpPr>
          <p:nvPr>
            <p:ph type="subTitle" idx="1"/>
          </p:nvPr>
        </p:nvSpPr>
        <p:spPr>
          <a:xfrm>
            <a:off x="1179233" y="3058425"/>
            <a:ext cx="30951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000000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ctrTitle" idx="2"/>
          </p:nvPr>
        </p:nvSpPr>
        <p:spPr>
          <a:xfrm>
            <a:off x="1932090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">
  <p:cSld name="CUSTOM_26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title" idx="2" hasCustomPrompt="1"/>
          </p:nvPr>
        </p:nvSpPr>
        <p:spPr>
          <a:xfrm>
            <a:off x="1086651" y="1475125"/>
            <a:ext cx="17952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1" name="Google Shape;51;p9"/>
          <p:cNvSpPr txBox="1">
            <a:spLocks noGrp="1"/>
          </p:cNvSpPr>
          <p:nvPr>
            <p:ph type="subTitle" idx="1"/>
          </p:nvPr>
        </p:nvSpPr>
        <p:spPr>
          <a:xfrm flipH="1">
            <a:off x="3481677" y="1666454"/>
            <a:ext cx="3264900" cy="3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title" idx="3" hasCustomPrompt="1"/>
          </p:nvPr>
        </p:nvSpPr>
        <p:spPr>
          <a:xfrm>
            <a:off x="2298451" y="2475350"/>
            <a:ext cx="17637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3" name="Google Shape;53;p9"/>
          <p:cNvSpPr txBox="1">
            <a:spLocks noGrp="1"/>
          </p:cNvSpPr>
          <p:nvPr>
            <p:ph type="subTitle" idx="4"/>
          </p:nvPr>
        </p:nvSpPr>
        <p:spPr>
          <a:xfrm flipH="1">
            <a:off x="4568051" y="2688425"/>
            <a:ext cx="3264900" cy="3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4" name="Google Shape;54;p9"/>
          <p:cNvSpPr txBox="1">
            <a:spLocks noGrp="1"/>
          </p:cNvSpPr>
          <p:nvPr>
            <p:ph type="title" idx="5" hasCustomPrompt="1"/>
          </p:nvPr>
        </p:nvSpPr>
        <p:spPr>
          <a:xfrm>
            <a:off x="3353176" y="3513625"/>
            <a:ext cx="17952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9"/>
          <p:cNvSpPr txBox="1">
            <a:spLocks noGrp="1"/>
          </p:cNvSpPr>
          <p:nvPr>
            <p:ph type="subTitle" idx="6"/>
          </p:nvPr>
        </p:nvSpPr>
        <p:spPr>
          <a:xfrm flipH="1">
            <a:off x="5671490" y="3709941"/>
            <a:ext cx="3264900" cy="3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">
  <p:cSld name="CUSTOM_2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0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8" name="Google Shape;58;p10"/>
          <p:cNvSpPr txBox="1">
            <a:spLocks noGrp="1"/>
          </p:cNvSpPr>
          <p:nvPr>
            <p:ph type="ctrTitle" idx="2"/>
          </p:nvPr>
        </p:nvSpPr>
        <p:spPr>
          <a:xfrm>
            <a:off x="561600" y="2804713"/>
            <a:ext cx="26736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10"/>
          <p:cNvSpPr txBox="1">
            <a:spLocks noGrp="1"/>
          </p:cNvSpPr>
          <p:nvPr>
            <p:ph type="subTitle" idx="1"/>
          </p:nvPr>
        </p:nvSpPr>
        <p:spPr>
          <a:xfrm>
            <a:off x="872450" y="3090475"/>
            <a:ext cx="20520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60" name="Google Shape;60;p10"/>
          <p:cNvSpPr txBox="1">
            <a:spLocks noGrp="1"/>
          </p:cNvSpPr>
          <p:nvPr>
            <p:ph type="ctrTitle" idx="3"/>
          </p:nvPr>
        </p:nvSpPr>
        <p:spPr>
          <a:xfrm>
            <a:off x="3235200" y="2804713"/>
            <a:ext cx="26736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61" name="Google Shape;61;p10"/>
          <p:cNvSpPr txBox="1">
            <a:spLocks noGrp="1"/>
          </p:cNvSpPr>
          <p:nvPr>
            <p:ph type="subTitle" idx="4"/>
          </p:nvPr>
        </p:nvSpPr>
        <p:spPr>
          <a:xfrm>
            <a:off x="3462900" y="2036750"/>
            <a:ext cx="2218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62" name="Google Shape;62;p10"/>
          <p:cNvSpPr txBox="1">
            <a:spLocks noGrp="1"/>
          </p:cNvSpPr>
          <p:nvPr>
            <p:ph type="ctrTitle" idx="5"/>
          </p:nvPr>
        </p:nvSpPr>
        <p:spPr>
          <a:xfrm>
            <a:off x="5908800" y="2804713"/>
            <a:ext cx="26736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0"/>
          <p:cNvSpPr txBox="1">
            <a:spLocks noGrp="1"/>
          </p:cNvSpPr>
          <p:nvPr>
            <p:ph type="subTitle" idx="6"/>
          </p:nvPr>
        </p:nvSpPr>
        <p:spPr>
          <a:xfrm>
            <a:off x="6136500" y="3090475"/>
            <a:ext cx="2218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 b="1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8" r:id="rId19"/>
    <p:sldLayoutId id="2147483669" r:id="rId20"/>
    <p:sldLayoutId id="2147483670" r:id="rId21"/>
    <p:sldLayoutId id="2147483671" r:id="rId2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20.jpe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21.emf"/><Relationship Id="rId4" Type="http://schemas.openxmlformats.org/officeDocument/2006/relationships/package" Target="../embeddings/Microsoft_Word_Document.docx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24.jpeg"/><Relationship Id="rId4" Type="http://schemas.openxmlformats.org/officeDocument/2006/relationships/image" Target="../media/image23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6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6.svg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jp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8"/>
          <p:cNvSpPr txBox="1">
            <a:spLocks noGrp="1"/>
          </p:cNvSpPr>
          <p:nvPr>
            <p:ph type="ctrTitle"/>
          </p:nvPr>
        </p:nvSpPr>
        <p:spPr>
          <a:xfrm>
            <a:off x="961375" y="1690528"/>
            <a:ext cx="7024500" cy="126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accent6"/>
              </a:buClr>
              <a:buSzPts val="1100"/>
              <a:buFont typeface="Arial"/>
              <a:buNone/>
            </a:pPr>
            <a:r>
              <a:rPr lang="en" sz="2700" dirty="0">
                <a:solidFill>
                  <a:srgbClr val="434343"/>
                </a:solidFill>
              </a:rPr>
              <a:t>“Método de estimación del índice de Autorregulación Cerebral utilizando SVM”</a:t>
            </a:r>
            <a:endParaRPr sz="2700" dirty="0">
              <a:solidFill>
                <a:srgbClr val="434343"/>
              </a:solidFill>
            </a:endParaRPr>
          </a:p>
          <a:p>
            <a:pPr marL="0" lvl="0" indent="0" algn="r" rtl="0">
              <a:spcBef>
                <a:spcPts val="1200"/>
              </a:spcBef>
              <a:spcAft>
                <a:spcPts val="0"/>
              </a:spcAft>
              <a:buNone/>
            </a:pPr>
            <a:endParaRPr sz="100" dirty="0">
              <a:solidFill>
                <a:srgbClr val="434343"/>
              </a:solidFill>
            </a:endParaRPr>
          </a:p>
        </p:txBody>
      </p:sp>
      <p:pic>
        <p:nvPicPr>
          <p:cNvPr id="137" name="Google Shape;13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86111" y="570680"/>
            <a:ext cx="544050" cy="54405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8"/>
          <p:cNvSpPr txBox="1"/>
          <p:nvPr/>
        </p:nvSpPr>
        <p:spPr>
          <a:xfrm>
            <a:off x="3670675" y="198620"/>
            <a:ext cx="3636000" cy="1288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dirty="0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rPr>
              <a:t>UNIVERSIDAD CENTRAL DE CHILE</a:t>
            </a:r>
            <a:endParaRPr sz="1100" b="1" dirty="0">
              <a:solidFill>
                <a:srgbClr val="434343"/>
              </a:solidFill>
              <a:latin typeface="Exo 2"/>
              <a:ea typeface="Exo 2"/>
              <a:cs typeface="Exo 2"/>
              <a:sym typeface="Exo 2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accent6"/>
              </a:buClr>
              <a:buSzPts val="1100"/>
              <a:buFont typeface="Arial"/>
              <a:buNone/>
            </a:pPr>
            <a:r>
              <a:rPr lang="en" sz="1100" b="1" dirty="0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rPr>
              <a:t>FACULTAD DE INGENIERÍA Y ARQUITECTURA</a:t>
            </a:r>
            <a:endParaRPr sz="1100" b="1" dirty="0">
              <a:solidFill>
                <a:srgbClr val="434343"/>
              </a:solidFill>
              <a:latin typeface="Exo 2"/>
              <a:ea typeface="Exo 2"/>
              <a:cs typeface="Exo 2"/>
              <a:sym typeface="Exo 2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accent6"/>
              </a:buClr>
              <a:buSzPts val="1100"/>
              <a:buFont typeface="Arial"/>
              <a:buNone/>
            </a:pPr>
            <a:r>
              <a:rPr lang="en" sz="1100" b="1" dirty="0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rPr>
              <a:t>ESCUELA DE INGENIERÍA</a:t>
            </a: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accent6"/>
              </a:buClr>
              <a:buSzPts val="1100"/>
              <a:buFont typeface="Arial"/>
              <a:buNone/>
            </a:pPr>
            <a:r>
              <a:rPr lang="es-MX" sz="1100" b="1" i="0" u="none" strike="noStrike" dirty="0">
                <a:solidFill>
                  <a:srgbClr val="434343"/>
                </a:solidFill>
                <a:effectLst/>
                <a:latin typeface="Exo 2" panose="020B0604020202020204" charset="0"/>
              </a:rPr>
              <a:t>INGENIERÍA CIVIL EN COMPUTACIÓN E INFORMÁTICA</a:t>
            </a:r>
            <a:endParaRPr sz="1100" b="1" dirty="0">
              <a:solidFill>
                <a:srgbClr val="434343"/>
              </a:solidFill>
              <a:latin typeface="Exo 2"/>
              <a:ea typeface="Exo 2"/>
              <a:cs typeface="Exo 2"/>
              <a:sym typeface="Exo 2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accent6"/>
              </a:buClr>
              <a:buSzPts val="1100"/>
              <a:buFont typeface="Arial"/>
              <a:buNone/>
            </a:pPr>
            <a:r>
              <a:rPr lang="en" sz="800" dirty="0">
                <a:solidFill>
                  <a:schemeClr val="accent6"/>
                </a:solidFill>
              </a:rPr>
              <a:t> </a:t>
            </a:r>
            <a:endParaRPr sz="800" dirty="0">
              <a:solidFill>
                <a:schemeClr val="accent6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39" name="Google Shape;139;p28"/>
          <p:cNvSpPr txBox="1"/>
          <p:nvPr/>
        </p:nvSpPr>
        <p:spPr>
          <a:xfrm>
            <a:off x="3330161" y="3637476"/>
            <a:ext cx="2763000" cy="72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Roboto Condensed"/>
                <a:ea typeface="Roboto Condensed"/>
                <a:cs typeface="Roboto Condensed"/>
                <a:sym typeface="Roboto Condensed"/>
              </a:rPr>
              <a:t>Presenta</a:t>
            </a:r>
            <a:endParaRPr b="1" dirty="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Ivan Fernando Smith Jiménez</a:t>
            </a:r>
            <a:endParaRPr dirty="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40" name="Google Shape;140;p28"/>
          <p:cNvSpPr txBox="1"/>
          <p:nvPr/>
        </p:nvSpPr>
        <p:spPr>
          <a:xfrm>
            <a:off x="1945675" y="2669610"/>
            <a:ext cx="5055900" cy="7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accent6"/>
              </a:buClr>
              <a:buSzPts val="1100"/>
              <a:buFont typeface="Arial"/>
              <a:buNone/>
            </a:pPr>
            <a:r>
              <a:rPr lang="en" b="1" dirty="0">
                <a:latin typeface="Roboto Condensed"/>
                <a:ea typeface="Roboto Condensed"/>
                <a:cs typeface="Roboto Condensed"/>
                <a:sym typeface="Roboto Condensed"/>
              </a:rPr>
              <a:t>Memoria para optar al título profesional de Ingeniero Civil en Computación e Informática.</a:t>
            </a:r>
            <a:endParaRPr b="1" dirty="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41" name="Google Shape;141;p28"/>
          <p:cNvSpPr txBox="1"/>
          <p:nvPr/>
        </p:nvSpPr>
        <p:spPr>
          <a:xfrm>
            <a:off x="4188571" y="4697786"/>
            <a:ext cx="1046179" cy="3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dirty="0">
                <a:latin typeface="Roboto Condensed Light" panose="020B0604020202020204" charset="0"/>
                <a:ea typeface="Roboto Condensed Light" panose="020B0604020202020204" charset="0"/>
                <a:cs typeface="Roboto Condensed"/>
                <a:sym typeface="Roboto Condensed"/>
              </a:rPr>
              <a:t>5 de marzo 2021</a:t>
            </a:r>
            <a:endParaRPr sz="1000" b="1" dirty="0">
              <a:latin typeface="Roboto Condensed Light" panose="020B0604020202020204" charset="0"/>
              <a:ea typeface="Roboto Condensed Light" panose="020B0604020202020204" charset="0"/>
              <a:cs typeface="Roboto Condensed"/>
              <a:sym typeface="Roboto Condensed"/>
            </a:endParaRPr>
          </a:p>
        </p:txBody>
      </p:sp>
      <p:sp>
        <p:nvSpPr>
          <p:cNvPr id="142" name="Google Shape;142;p28"/>
          <p:cNvSpPr txBox="1"/>
          <p:nvPr/>
        </p:nvSpPr>
        <p:spPr>
          <a:xfrm>
            <a:off x="910525" y="3646600"/>
            <a:ext cx="2763000" cy="72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Roboto Condensed"/>
                <a:ea typeface="Roboto Condensed"/>
                <a:cs typeface="Roboto Condensed"/>
                <a:sym typeface="Roboto Condensed"/>
              </a:rPr>
              <a:t>Profesor guía</a:t>
            </a:r>
            <a:endParaRPr b="1" dirty="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accent6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Claudio Henríquez Berroeta</a:t>
            </a:r>
            <a:endParaRPr dirty="0">
              <a:solidFill>
                <a:schemeClr val="accent6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6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7" name="Google Shape;139;p28">
            <a:extLst>
              <a:ext uri="{FF2B5EF4-FFF2-40B4-BE49-F238E27FC236}">
                <a16:creationId xmlns:a16="http://schemas.microsoft.com/office/drawing/2014/main" id="{D809F084-6894-4D88-9B1F-9DE5726CD1C6}"/>
              </a:ext>
            </a:extLst>
          </p:cNvPr>
          <p:cNvSpPr txBox="1"/>
          <p:nvPr/>
        </p:nvSpPr>
        <p:spPr>
          <a:xfrm>
            <a:off x="5925175" y="3646600"/>
            <a:ext cx="2763000" cy="10511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Roboto Condensed"/>
                <a:ea typeface="Roboto Condensed"/>
                <a:cs typeface="Roboto Condensed"/>
                <a:sym typeface="Roboto Condensed"/>
              </a:rPr>
              <a:t>Profesores informantes</a:t>
            </a:r>
            <a:endParaRPr b="1" dirty="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pt-BR" b="0" i="0" u="none" strike="noStrike" dirty="0">
                <a:solidFill>
                  <a:srgbClr val="000000"/>
                </a:solidFill>
                <a:effectLst/>
                <a:latin typeface="Roboto Condensed Light" panose="020B0604020202020204" charset="0"/>
                <a:ea typeface="Roboto Condensed Light" panose="020B0604020202020204" charset="0"/>
              </a:rPr>
              <a:t>Francisco Cruz Naranjo</a:t>
            </a:r>
            <a:endParaRPr lang="pt-BR" b="0" dirty="0">
              <a:effectLst/>
              <a:latin typeface="Roboto Condensed Light" panose="020B0604020202020204" charset="0"/>
              <a:ea typeface="Roboto Condensed Light" panose="020B0604020202020204" charset="0"/>
            </a:endParaRP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pt-BR" b="0" i="0" u="none" strike="noStrike" dirty="0">
                <a:solidFill>
                  <a:srgbClr val="000000"/>
                </a:solidFill>
                <a:effectLst/>
                <a:latin typeface="Roboto Condensed Light" panose="020B0604020202020204" charset="0"/>
                <a:ea typeface="Roboto Condensed Light" panose="020B0604020202020204" charset="0"/>
              </a:rPr>
              <a:t>Hernán Olmi Reyes</a:t>
            </a:r>
            <a:endParaRPr lang="pt-BR" b="0" dirty="0">
              <a:effectLst/>
              <a:latin typeface="Roboto Condensed Light" panose="020B0604020202020204" charset="0"/>
              <a:ea typeface="Roboto Condensed Light" panose="020B0604020202020204" charset="0"/>
            </a:endParaRPr>
          </a:p>
          <a:p>
            <a:br>
              <a:rPr lang="pt-BR" dirty="0"/>
            </a:br>
            <a:endParaRPr dirty="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7"/>
          <p:cNvSpPr txBox="1">
            <a:spLocks noGrp="1"/>
          </p:cNvSpPr>
          <p:nvPr>
            <p:ph type="ctrTitle"/>
          </p:nvPr>
        </p:nvSpPr>
        <p:spPr>
          <a:xfrm flipH="1">
            <a:off x="2458667" y="2823934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MARCO TEÓRICO Y</a:t>
            </a:r>
            <a:br>
              <a:rPr lang="en" sz="4000" dirty="0"/>
            </a:br>
            <a:r>
              <a:rPr lang="en" sz="4000" dirty="0"/>
              <a:t>ESTADO DEL ARTE</a:t>
            </a:r>
            <a:endParaRPr sz="4000" dirty="0"/>
          </a:p>
        </p:txBody>
      </p:sp>
      <p:sp>
        <p:nvSpPr>
          <p:cNvPr id="210" name="Google Shape;210;p37"/>
          <p:cNvSpPr txBox="1">
            <a:spLocks noGrp="1"/>
          </p:cNvSpPr>
          <p:nvPr>
            <p:ph type="title" idx="2"/>
          </p:nvPr>
        </p:nvSpPr>
        <p:spPr>
          <a:xfrm flipH="1">
            <a:off x="4964179" y="23238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0" dirty="0"/>
              <a:t>02</a:t>
            </a:r>
            <a:endParaRPr sz="10000" dirty="0"/>
          </a:p>
        </p:txBody>
      </p:sp>
      <p:cxnSp>
        <p:nvCxnSpPr>
          <p:cNvPr id="211" name="Google Shape;211;p37"/>
          <p:cNvCxnSpPr/>
          <p:nvPr/>
        </p:nvCxnSpPr>
        <p:spPr>
          <a:xfrm>
            <a:off x="7578325" y="4028400"/>
            <a:ext cx="1565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12" name="Google Shape;21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325" y="87600"/>
            <a:ext cx="501600" cy="50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9"/>
          <p:cNvSpPr txBox="1">
            <a:spLocks noGrp="1"/>
          </p:cNvSpPr>
          <p:nvPr>
            <p:ph type="ctrTitle"/>
          </p:nvPr>
        </p:nvSpPr>
        <p:spPr>
          <a:xfrm>
            <a:off x="1708566" y="338400"/>
            <a:ext cx="5726867" cy="148939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000" dirty="0"/>
              <a:t>SISTEMA DE AUTORREGULACIÓN CEREBRAL</a:t>
            </a:r>
          </a:p>
        </p:txBody>
      </p:sp>
      <p:pic>
        <p:nvPicPr>
          <p:cNvPr id="225" name="Google Shape;22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325" y="87600"/>
            <a:ext cx="501600" cy="50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39"/>
          <p:cNvSpPr txBox="1"/>
          <p:nvPr/>
        </p:nvSpPr>
        <p:spPr>
          <a:xfrm>
            <a:off x="394125" y="1578008"/>
            <a:ext cx="4411369" cy="27452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MX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0" indent="-3175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s-MX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Flujo correcto de sangre que entra y sale del cerebro.</a:t>
            </a:r>
          </a:p>
          <a:p>
            <a:pPr marL="13716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es-MX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0" indent="-3175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s-MX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Factores fisiológicos. </a:t>
            </a:r>
          </a:p>
          <a:p>
            <a:pPr marL="596900" lvl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endParaRPr lang="es-MX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0" indent="-3175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s-MX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Variables involucradas.</a:t>
            </a:r>
          </a:p>
          <a:p>
            <a:pPr marL="596900" lvl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endParaRPr lang="es-MX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0" indent="-3175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s-MX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Ecuación descriptiva.</a:t>
            </a:r>
          </a:p>
          <a:p>
            <a:pPr marL="914400" lvl="0" indent="-3175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endParaRPr lang="es-MX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indent="-317500" algn="just"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 dirty="0">
                <a:solidFill>
                  <a:srgbClr val="434343"/>
                </a:solidFill>
                <a:latin typeface="Roboto" panose="020B0604020202020204" charset="0"/>
                <a:ea typeface="Roboto" panose="020B0604020202020204" charset="0"/>
                <a:cs typeface="Roboto Condensed"/>
                <a:sym typeface="Roboto Condensed"/>
              </a:rPr>
              <a:t>Red de investigación sobre autorregulación cerebral.</a:t>
            </a:r>
          </a:p>
          <a:p>
            <a:pPr marL="914400" lvl="0" indent="-3175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endParaRPr lang="es-MX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0" indent="-3175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endParaRPr lang="es-MX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0" indent="-3175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endParaRPr lang="es-MX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3716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MX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/>
            <a:endParaRPr lang="es-CL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/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" name="Tabla 5">
                <a:extLst>
                  <a:ext uri="{FF2B5EF4-FFF2-40B4-BE49-F238E27FC236}">
                    <a16:creationId xmlns:a16="http://schemas.microsoft.com/office/drawing/2014/main" id="{AA95D744-1D38-49F0-AEC1-F6309452338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32234884"/>
                  </p:ext>
                </p:extLst>
              </p:nvPr>
            </p:nvGraphicFramePr>
            <p:xfrm>
              <a:off x="5515998" y="1757023"/>
              <a:ext cx="2790265" cy="214185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790265">
                      <a:extLst>
                        <a:ext uri="{9D8B030D-6E8A-4147-A177-3AD203B41FA5}">
                          <a16:colId xmlns:a16="http://schemas.microsoft.com/office/drawing/2014/main" val="1349406483"/>
                        </a:ext>
                      </a:extLst>
                    </a:gridCol>
                  </a:tblGrid>
                  <a:tr h="607591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MX" b="0" i="1" smtClean="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Roboto"/>
                                    <a:cs typeface="Roboto"/>
                                    <a:sym typeface="Roboto"/>
                                  </a:rPr>
                                  <m:t>𝑉</m:t>
                                </m:r>
                                <m:r>
                                  <a:rPr lang="es-CL" b="0" i="1" smtClean="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Roboto"/>
                                    <a:cs typeface="Roboto"/>
                                    <a:sym typeface="Roboto"/>
                                  </a:rPr>
                                  <m:t>𝐹𝑆𝐶</m:t>
                                </m:r>
                                <m:r>
                                  <a:rPr lang="es-CL" b="0" i="1" smtClean="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Roboto"/>
                                    <a:cs typeface="Roboto"/>
                                    <a:sym typeface="Roboto"/>
                                  </a:rPr>
                                  <m:t>= </m:t>
                                </m:r>
                                <m:f>
                                  <m:fPr>
                                    <m:ctrlPr>
                                      <a:rPr lang="es-CL" b="0" i="1" smtClean="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Roboto"/>
                                        <a:sym typeface="Roboto"/>
                                      </a:rPr>
                                    </m:ctrlPr>
                                  </m:fPr>
                                  <m:num>
                                    <m:r>
                                      <a:rPr lang="es-CL" i="1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Roboto"/>
                                        <a:cs typeface="Roboto"/>
                                        <a:sym typeface="Roboto"/>
                                      </a:rPr>
                                      <m:t>𝑃𝑆𝐴</m:t>
                                    </m:r>
                                    <m:r>
                                      <a:rPr lang="es-CL" i="1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Roboto"/>
                                        <a:cs typeface="Roboto"/>
                                        <a:sym typeface="Roboto"/>
                                      </a:rPr>
                                      <m:t> −</m:t>
                                    </m:r>
                                    <m:r>
                                      <a:rPr lang="es-CL" i="1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Roboto"/>
                                        <a:cs typeface="Roboto"/>
                                        <a:sym typeface="Roboto"/>
                                      </a:rPr>
                                      <m:t>𝑃𝐶𝐶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s-CL" i="1" dirty="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Roboto"/>
                                        <a:cs typeface="Roboto"/>
                                        <a:sym typeface="Roboto"/>
                                      </a:rPr>
                                      <m:t> </m:t>
                                    </m:r>
                                  </m:num>
                                  <m:den>
                                    <m:r>
                                      <a:rPr lang="es-CL" b="0" i="1" smtClean="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Roboto"/>
                                        <a:sym typeface="Roboto"/>
                                      </a:rPr>
                                      <m:t>𝑅𝐴𝑃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s-CL" dirty="0">
                            <a:solidFill>
                              <a:schemeClr val="dk1"/>
                            </a:solidFill>
                            <a:latin typeface="Roboto"/>
                            <a:ea typeface="Roboto"/>
                            <a:cs typeface="Roboto"/>
                            <a:sym typeface="Roboto"/>
                          </a:endParaRPr>
                        </a:p>
                        <a:p>
                          <a:endParaRPr lang="es-CL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01907302"/>
                      </a:ext>
                    </a:extLst>
                  </a:tr>
                  <a:tr h="1002544">
                    <a:tc>
                      <a:txBody>
                        <a:bodyPr/>
                        <a:lstStyle/>
                        <a:p>
                          <a:pPr marL="285750" lvl="0" indent="-285750" algn="just">
                            <a:spcBef>
                              <a:spcPts val="520"/>
                            </a:spcBef>
                            <a:spcAft>
                              <a:spcPts val="0"/>
                            </a:spcAft>
                            <a:buSzPts val="900"/>
                            <a:buFontTx/>
                            <a:buChar char="-"/>
                            <a:tabLst>
                              <a:tab pos="1474470" algn="l"/>
                              <a:tab pos="1475105" algn="l"/>
                            </a:tabLst>
                          </a:pPr>
                          <a:r>
                            <a:rPr lang="es-ES" sz="1100" b="1" dirty="0">
                              <a:effectLst/>
                              <a:latin typeface="Roboto" panose="020B0604020202020204" charset="0"/>
                              <a:ea typeface="Roboto" panose="020B0604020202020204" charset="0"/>
                            </a:rPr>
                            <a:t>PSA</a:t>
                          </a:r>
                          <a:r>
                            <a:rPr lang="es-ES" sz="1100" dirty="0">
                              <a:effectLst/>
                              <a:latin typeface="Roboto" panose="020B0604020202020204" charset="0"/>
                              <a:ea typeface="Roboto" panose="020B0604020202020204" charset="0"/>
                            </a:rPr>
                            <a:t> corresponde a la Presión Sanguínea</a:t>
                          </a:r>
                          <a:r>
                            <a:rPr lang="es-ES" sz="1100" spc="-55" dirty="0">
                              <a:effectLst/>
                              <a:latin typeface="Roboto" panose="020B0604020202020204" charset="0"/>
                              <a:ea typeface="Roboto" panose="020B0604020202020204" charset="0"/>
                            </a:rPr>
                            <a:t> </a:t>
                          </a:r>
                          <a:r>
                            <a:rPr lang="es-ES" sz="1100" dirty="0">
                              <a:effectLst/>
                              <a:latin typeface="Roboto" panose="020B0604020202020204" charset="0"/>
                              <a:ea typeface="Roboto" panose="020B0604020202020204" charset="0"/>
                            </a:rPr>
                            <a:t>Arterial.</a:t>
                          </a:r>
                          <a:endParaRPr lang="es-CL" sz="1100" dirty="0">
                            <a:latin typeface="Roboto" panose="020B0604020202020204" charset="0"/>
                            <a:ea typeface="Roboto" panose="020B0604020202020204" charset="0"/>
                          </a:endParaRPr>
                        </a:p>
                        <a:p>
                          <a:pPr marL="285750" lvl="0" indent="-285750" algn="just">
                            <a:spcBef>
                              <a:spcPts val="520"/>
                            </a:spcBef>
                            <a:spcAft>
                              <a:spcPts val="0"/>
                            </a:spcAft>
                            <a:buSzPts val="900"/>
                            <a:buFontTx/>
                            <a:buChar char="-"/>
                            <a:tabLst>
                              <a:tab pos="1474470" algn="l"/>
                              <a:tab pos="1475105" algn="l"/>
                            </a:tabLst>
                          </a:pPr>
                          <a:r>
                            <a:rPr lang="es-ES" sz="1100" b="1" dirty="0">
                              <a:effectLst/>
                              <a:latin typeface="Roboto" panose="020B0604020202020204" charset="0"/>
                              <a:ea typeface="Roboto" panose="020B0604020202020204" charset="0"/>
                            </a:rPr>
                            <a:t>PCC</a:t>
                          </a:r>
                          <a:r>
                            <a:rPr lang="es-ES" sz="1100" dirty="0">
                              <a:effectLst/>
                              <a:latin typeface="Roboto" panose="020B0604020202020204" charset="0"/>
                              <a:ea typeface="Roboto" panose="020B0604020202020204" charset="0"/>
                            </a:rPr>
                            <a:t> corresponde a la Presión Critica de</a:t>
                          </a:r>
                          <a:r>
                            <a:rPr lang="es-ES" sz="1100" spc="-60" dirty="0">
                              <a:effectLst/>
                              <a:latin typeface="Roboto" panose="020B0604020202020204" charset="0"/>
                              <a:ea typeface="Roboto" panose="020B0604020202020204" charset="0"/>
                            </a:rPr>
                            <a:t> </a:t>
                          </a:r>
                          <a:r>
                            <a:rPr lang="es-ES" sz="1100" dirty="0">
                              <a:effectLst/>
                              <a:latin typeface="Roboto" panose="020B0604020202020204" charset="0"/>
                              <a:ea typeface="Roboto" panose="020B0604020202020204" charset="0"/>
                            </a:rPr>
                            <a:t>Cierre.</a:t>
                          </a:r>
                          <a:endParaRPr lang="es-CL" sz="1100" dirty="0">
                            <a:latin typeface="Roboto" panose="020B0604020202020204" charset="0"/>
                            <a:ea typeface="Roboto" panose="020B0604020202020204" charset="0"/>
                          </a:endParaRPr>
                        </a:p>
                        <a:p>
                          <a:pPr marL="285750" lvl="0" indent="-285750" algn="just">
                            <a:spcBef>
                              <a:spcPts val="520"/>
                            </a:spcBef>
                            <a:spcAft>
                              <a:spcPts val="0"/>
                            </a:spcAft>
                            <a:buSzPts val="900"/>
                            <a:buFontTx/>
                            <a:buChar char="-"/>
                            <a:tabLst>
                              <a:tab pos="1474470" algn="l"/>
                              <a:tab pos="1475105" algn="l"/>
                            </a:tabLst>
                          </a:pPr>
                          <a:r>
                            <a:rPr lang="es-ES" sz="1100" b="1" spc="-15" dirty="0">
                              <a:effectLst/>
                              <a:latin typeface="Roboto" panose="020B0604020202020204" charset="0"/>
                              <a:ea typeface="Roboto" panose="020B0604020202020204" charset="0"/>
                            </a:rPr>
                            <a:t>RAP</a:t>
                          </a:r>
                          <a:r>
                            <a:rPr lang="es-ES" sz="1100" spc="-15" dirty="0">
                              <a:effectLst/>
                              <a:latin typeface="Roboto" panose="020B0604020202020204" charset="0"/>
                              <a:ea typeface="Roboto" panose="020B0604020202020204" charset="0"/>
                            </a:rPr>
                            <a:t> </a:t>
                          </a:r>
                          <a:r>
                            <a:rPr lang="es-ES" sz="1100" dirty="0">
                              <a:effectLst/>
                              <a:latin typeface="Roboto" panose="020B0604020202020204" charset="0"/>
                              <a:ea typeface="Roboto" panose="020B0604020202020204" charset="0"/>
                            </a:rPr>
                            <a:t>corresponde Producto</a:t>
                          </a:r>
                          <a:r>
                            <a:rPr lang="es-ES" sz="1100" spc="5" dirty="0">
                              <a:effectLst/>
                              <a:latin typeface="Roboto" panose="020B0604020202020204" charset="0"/>
                              <a:ea typeface="Roboto" panose="020B0604020202020204" charset="0"/>
                            </a:rPr>
                            <a:t> </a:t>
                          </a:r>
                          <a:r>
                            <a:rPr lang="es-ES" sz="1100" dirty="0">
                              <a:effectLst/>
                              <a:latin typeface="Roboto" panose="020B0604020202020204" charset="0"/>
                              <a:ea typeface="Roboto" panose="020B0604020202020204" charset="0"/>
                            </a:rPr>
                            <a:t>Resistencia-Área.</a:t>
                          </a:r>
                          <a:endParaRPr lang="es-CL" sz="1100" dirty="0">
                            <a:effectLst/>
                            <a:latin typeface="Roboto" panose="020B0604020202020204" charset="0"/>
                            <a:ea typeface="Roboto" panose="020B0604020202020204" charset="0"/>
                          </a:endParaRPr>
                        </a:p>
                        <a:p>
                          <a:endParaRPr lang="es-CL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24824240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5" name="Tabla 5">
                <a:extLst>
                  <a:ext uri="{FF2B5EF4-FFF2-40B4-BE49-F238E27FC236}">
                    <a16:creationId xmlns:a16="http://schemas.microsoft.com/office/drawing/2014/main" id="{AA95D744-1D38-49F0-AEC1-F6309452338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32234884"/>
                  </p:ext>
                </p:extLst>
              </p:nvPr>
            </p:nvGraphicFramePr>
            <p:xfrm>
              <a:off x="5515998" y="1757023"/>
              <a:ext cx="2790265" cy="214185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790265">
                      <a:extLst>
                        <a:ext uri="{9D8B030D-6E8A-4147-A177-3AD203B41FA5}">
                          <a16:colId xmlns:a16="http://schemas.microsoft.com/office/drawing/2014/main" val="1349406483"/>
                        </a:ext>
                      </a:extLst>
                    </a:gridCol>
                  </a:tblGrid>
                  <a:tr h="704215">
                    <a:tc>
                      <a:txBody>
                        <a:bodyPr/>
                        <a:lstStyle/>
                        <a:p>
                          <a:endParaRPr lang="es-CL"/>
                        </a:p>
                      </a:txBody>
                      <a:tcPr>
                        <a:blipFill>
                          <a:blip r:embed="rId4"/>
                          <a:stretch>
                            <a:fillRect l="-218" t="-862" r="-871" b="-20517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01907302"/>
                      </a:ext>
                    </a:extLst>
                  </a:tr>
                  <a:tr h="1437640">
                    <a:tc>
                      <a:txBody>
                        <a:bodyPr/>
                        <a:lstStyle/>
                        <a:p>
                          <a:pPr marL="285750" lvl="0" indent="-285750" algn="just">
                            <a:spcBef>
                              <a:spcPts val="520"/>
                            </a:spcBef>
                            <a:spcAft>
                              <a:spcPts val="0"/>
                            </a:spcAft>
                            <a:buSzPts val="900"/>
                            <a:buFontTx/>
                            <a:buChar char="-"/>
                            <a:tabLst>
                              <a:tab pos="1474470" algn="l"/>
                              <a:tab pos="1475105" algn="l"/>
                            </a:tabLst>
                          </a:pPr>
                          <a:r>
                            <a:rPr lang="es-ES" sz="1100" b="1" dirty="0">
                              <a:effectLst/>
                              <a:latin typeface="Roboto" panose="020B0604020202020204" charset="0"/>
                              <a:ea typeface="Roboto" panose="020B0604020202020204" charset="0"/>
                            </a:rPr>
                            <a:t>PSA</a:t>
                          </a:r>
                          <a:r>
                            <a:rPr lang="es-ES" sz="1100" dirty="0">
                              <a:effectLst/>
                              <a:latin typeface="Roboto" panose="020B0604020202020204" charset="0"/>
                              <a:ea typeface="Roboto" panose="020B0604020202020204" charset="0"/>
                            </a:rPr>
                            <a:t> corresponde a la Presión Sanguínea</a:t>
                          </a:r>
                          <a:r>
                            <a:rPr lang="es-ES" sz="1100" spc="-55" dirty="0">
                              <a:effectLst/>
                              <a:latin typeface="Roboto" panose="020B0604020202020204" charset="0"/>
                              <a:ea typeface="Roboto" panose="020B0604020202020204" charset="0"/>
                            </a:rPr>
                            <a:t> </a:t>
                          </a:r>
                          <a:r>
                            <a:rPr lang="es-ES" sz="1100" dirty="0">
                              <a:effectLst/>
                              <a:latin typeface="Roboto" panose="020B0604020202020204" charset="0"/>
                              <a:ea typeface="Roboto" panose="020B0604020202020204" charset="0"/>
                            </a:rPr>
                            <a:t>Arterial.</a:t>
                          </a:r>
                          <a:endParaRPr lang="es-CL" sz="1100" dirty="0">
                            <a:latin typeface="Roboto" panose="020B0604020202020204" charset="0"/>
                            <a:ea typeface="Roboto" panose="020B0604020202020204" charset="0"/>
                          </a:endParaRPr>
                        </a:p>
                        <a:p>
                          <a:pPr marL="285750" lvl="0" indent="-285750" algn="just">
                            <a:spcBef>
                              <a:spcPts val="520"/>
                            </a:spcBef>
                            <a:spcAft>
                              <a:spcPts val="0"/>
                            </a:spcAft>
                            <a:buSzPts val="900"/>
                            <a:buFontTx/>
                            <a:buChar char="-"/>
                            <a:tabLst>
                              <a:tab pos="1474470" algn="l"/>
                              <a:tab pos="1475105" algn="l"/>
                            </a:tabLst>
                          </a:pPr>
                          <a:r>
                            <a:rPr lang="es-ES" sz="1100" b="1" dirty="0">
                              <a:effectLst/>
                              <a:latin typeface="Roboto" panose="020B0604020202020204" charset="0"/>
                              <a:ea typeface="Roboto" panose="020B0604020202020204" charset="0"/>
                            </a:rPr>
                            <a:t>PCC</a:t>
                          </a:r>
                          <a:r>
                            <a:rPr lang="es-ES" sz="1100" dirty="0">
                              <a:effectLst/>
                              <a:latin typeface="Roboto" panose="020B0604020202020204" charset="0"/>
                              <a:ea typeface="Roboto" panose="020B0604020202020204" charset="0"/>
                            </a:rPr>
                            <a:t> corresponde a la Presión Critica de</a:t>
                          </a:r>
                          <a:r>
                            <a:rPr lang="es-ES" sz="1100" spc="-60" dirty="0">
                              <a:effectLst/>
                              <a:latin typeface="Roboto" panose="020B0604020202020204" charset="0"/>
                              <a:ea typeface="Roboto" panose="020B0604020202020204" charset="0"/>
                            </a:rPr>
                            <a:t> </a:t>
                          </a:r>
                          <a:r>
                            <a:rPr lang="es-ES" sz="1100" dirty="0">
                              <a:effectLst/>
                              <a:latin typeface="Roboto" panose="020B0604020202020204" charset="0"/>
                              <a:ea typeface="Roboto" panose="020B0604020202020204" charset="0"/>
                            </a:rPr>
                            <a:t>Cierre.</a:t>
                          </a:r>
                          <a:endParaRPr lang="es-CL" sz="1100" dirty="0">
                            <a:latin typeface="Roboto" panose="020B0604020202020204" charset="0"/>
                            <a:ea typeface="Roboto" panose="020B0604020202020204" charset="0"/>
                          </a:endParaRPr>
                        </a:p>
                        <a:p>
                          <a:pPr marL="285750" lvl="0" indent="-285750" algn="just">
                            <a:spcBef>
                              <a:spcPts val="520"/>
                            </a:spcBef>
                            <a:spcAft>
                              <a:spcPts val="0"/>
                            </a:spcAft>
                            <a:buSzPts val="900"/>
                            <a:buFontTx/>
                            <a:buChar char="-"/>
                            <a:tabLst>
                              <a:tab pos="1474470" algn="l"/>
                              <a:tab pos="1475105" algn="l"/>
                            </a:tabLst>
                          </a:pPr>
                          <a:r>
                            <a:rPr lang="es-ES" sz="1100" b="1" spc="-15" dirty="0">
                              <a:effectLst/>
                              <a:latin typeface="Roboto" panose="020B0604020202020204" charset="0"/>
                              <a:ea typeface="Roboto" panose="020B0604020202020204" charset="0"/>
                            </a:rPr>
                            <a:t>RAP</a:t>
                          </a:r>
                          <a:r>
                            <a:rPr lang="es-ES" sz="1100" spc="-15" dirty="0">
                              <a:effectLst/>
                              <a:latin typeface="Roboto" panose="020B0604020202020204" charset="0"/>
                              <a:ea typeface="Roboto" panose="020B0604020202020204" charset="0"/>
                            </a:rPr>
                            <a:t> </a:t>
                          </a:r>
                          <a:r>
                            <a:rPr lang="es-ES" sz="1100" dirty="0">
                              <a:effectLst/>
                              <a:latin typeface="Roboto" panose="020B0604020202020204" charset="0"/>
                              <a:ea typeface="Roboto" panose="020B0604020202020204" charset="0"/>
                            </a:rPr>
                            <a:t>corresponde Producto</a:t>
                          </a:r>
                          <a:r>
                            <a:rPr lang="es-ES" sz="1100" spc="5" dirty="0">
                              <a:effectLst/>
                              <a:latin typeface="Roboto" panose="020B0604020202020204" charset="0"/>
                              <a:ea typeface="Roboto" panose="020B0604020202020204" charset="0"/>
                            </a:rPr>
                            <a:t> </a:t>
                          </a:r>
                          <a:r>
                            <a:rPr lang="es-ES" sz="1100" dirty="0">
                              <a:effectLst/>
                              <a:latin typeface="Roboto" panose="020B0604020202020204" charset="0"/>
                              <a:ea typeface="Roboto" panose="020B0604020202020204" charset="0"/>
                            </a:rPr>
                            <a:t>Resistencia-Área.</a:t>
                          </a:r>
                          <a:endParaRPr lang="es-CL" sz="1100" dirty="0">
                            <a:effectLst/>
                            <a:latin typeface="Roboto" panose="020B0604020202020204" charset="0"/>
                            <a:ea typeface="Roboto" panose="020B0604020202020204" charset="0"/>
                          </a:endParaRPr>
                        </a:p>
                        <a:p>
                          <a:endParaRPr lang="es-CL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24824240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8" name="Picture 2" descr="Carnet Logo">
            <a:extLst>
              <a:ext uri="{FF2B5EF4-FFF2-40B4-BE49-F238E27FC236}">
                <a16:creationId xmlns:a16="http://schemas.microsoft.com/office/drawing/2014/main" id="{58A38FF9-2500-4D89-826B-7901901C9B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7718" y="4323231"/>
            <a:ext cx="806823" cy="603233"/>
          </a:xfrm>
          <a:prstGeom prst="rect">
            <a:avLst/>
          </a:prstGeom>
          <a:noFill/>
          <a:ln w="952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4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MODELO DE AASLID-TIECKS</a:t>
            </a:r>
            <a:endParaRPr sz="3000" dirty="0"/>
          </a:p>
        </p:txBody>
      </p:sp>
      <p:pic>
        <p:nvPicPr>
          <p:cNvPr id="263" name="Google Shape;263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325" y="87600"/>
            <a:ext cx="501600" cy="50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44"/>
          <p:cNvSpPr txBox="1"/>
          <p:nvPr/>
        </p:nvSpPr>
        <p:spPr>
          <a:xfrm>
            <a:off x="416125" y="1091892"/>
            <a:ext cx="8064300" cy="3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0" indent="-3302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</a:pPr>
            <a:r>
              <a:rPr lang="en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Maniobra de oclusión de la circulación en los muslos.</a:t>
            </a:r>
          </a:p>
          <a:p>
            <a:pPr marL="584200" lvl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</a:pPr>
            <a:endParaRPr sz="16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0" indent="-3302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</a:pPr>
            <a:r>
              <a:rPr lang="en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Comportamiento dinámico de la autorregulación del flujo sanguíneo cerebral.</a:t>
            </a:r>
          </a:p>
          <a:p>
            <a:pPr marL="584200" lvl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</a:pPr>
            <a:endParaRPr sz="16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lang="es-CL" sz="1600" b="1" dirty="0">
              <a:solidFill>
                <a:srgbClr val="FFFFFF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 dirty="0">
              <a:solidFill>
                <a:srgbClr val="FFFFFF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marL="13716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FFF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FFF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rgbClr val="FFFFFF"/>
              </a:solidFill>
            </a:endParaRPr>
          </a:p>
        </p:txBody>
      </p:sp>
      <p:graphicFrame>
        <p:nvGraphicFramePr>
          <p:cNvPr id="4" name="Objeto 3">
            <a:extLst>
              <a:ext uri="{FF2B5EF4-FFF2-40B4-BE49-F238E27FC236}">
                <a16:creationId xmlns:a16="http://schemas.microsoft.com/office/drawing/2014/main" id="{E0A0E296-35AB-4849-8501-162BB3F2DD1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19806502"/>
              </p:ext>
            </p:extLst>
          </p:nvPr>
        </p:nvGraphicFramePr>
        <p:xfrm>
          <a:off x="1964851" y="2571750"/>
          <a:ext cx="3738283" cy="19383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4704817" imgH="2489562" progId="Word.Document.12">
                  <p:embed/>
                </p:oleObj>
              </mc:Choice>
              <mc:Fallback>
                <p:oleObj name="Document" r:id="rId4" imgW="4704817" imgH="2489562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964851" y="2571750"/>
                        <a:ext cx="3738283" cy="193833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Google Shape;249;p42">
            <a:extLst>
              <a:ext uri="{FF2B5EF4-FFF2-40B4-BE49-F238E27FC236}">
                <a16:creationId xmlns:a16="http://schemas.microsoft.com/office/drawing/2014/main" id="{018AB536-878E-4765-8681-32D93BFEC149}"/>
              </a:ext>
            </a:extLst>
          </p:cNvPr>
          <p:cNvSpPr txBox="1"/>
          <p:nvPr/>
        </p:nvSpPr>
        <p:spPr>
          <a:xfrm>
            <a:off x="2809422" y="4353256"/>
            <a:ext cx="35655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Asociación de parametros para obtención de ARI</a:t>
            </a:r>
            <a:endParaRPr sz="1100" b="1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40"/>
          <p:cNvSpPr txBox="1">
            <a:spLocks noGrp="1"/>
          </p:cNvSpPr>
          <p:nvPr>
            <p:ph type="ctrTitle"/>
          </p:nvPr>
        </p:nvSpPr>
        <p:spPr>
          <a:xfrm>
            <a:off x="1658138" y="338400"/>
            <a:ext cx="5827720" cy="14221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ÍNDICE DE </a:t>
            </a:r>
            <a:r>
              <a:rPr lang="es-CL" sz="3000" dirty="0"/>
              <a:t>AUTORREGULACIÓN CEREBRAL</a:t>
            </a:r>
            <a:endParaRPr sz="3000" dirty="0"/>
          </a:p>
        </p:txBody>
      </p:sp>
      <p:pic>
        <p:nvPicPr>
          <p:cNvPr id="232" name="Google Shape;23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325" y="87600"/>
            <a:ext cx="501600" cy="50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40"/>
          <p:cNvSpPr txBox="1"/>
          <p:nvPr/>
        </p:nvSpPr>
        <p:spPr>
          <a:xfrm>
            <a:off x="416125" y="1279796"/>
            <a:ext cx="8064300" cy="367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CL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Comportamiento del sistema autorregulatorio cerebral.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3716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Valores entre 0 y 9.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3716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FFF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FFF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rgbClr val="FFFFFF"/>
              </a:solidFill>
            </a:endParaRPr>
          </a:p>
        </p:txBody>
      </p:sp>
      <p:pic>
        <p:nvPicPr>
          <p:cNvPr id="6" name="Imagen 5" descr="Diagrama&#10;&#10;Descripción generada automáticamente">
            <a:extLst>
              <a:ext uri="{FF2B5EF4-FFF2-40B4-BE49-F238E27FC236}">
                <a16:creationId xmlns:a16="http://schemas.microsoft.com/office/drawing/2014/main" id="{7C314DC0-341A-40DE-82E6-5949DC955A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2294" y="2628899"/>
            <a:ext cx="2639411" cy="1912226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CCADD432-0D94-42AC-BA1D-CD2ADCE53997}"/>
              </a:ext>
            </a:extLst>
          </p:cNvPr>
          <p:cNvSpPr txBox="1"/>
          <p:nvPr/>
        </p:nvSpPr>
        <p:spPr>
          <a:xfrm>
            <a:off x="3089460" y="4619095"/>
            <a:ext cx="296507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100" b="1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Representación de ARI por Aaslid-Tiecks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41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ENFERMADES COMPROMETIDAS</a:t>
            </a:r>
            <a:endParaRPr sz="3000" dirty="0"/>
          </a:p>
        </p:txBody>
      </p:sp>
      <p:pic>
        <p:nvPicPr>
          <p:cNvPr id="239" name="Google Shape;23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325" y="87600"/>
            <a:ext cx="501600" cy="50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41"/>
          <p:cNvSpPr txBox="1"/>
          <p:nvPr/>
        </p:nvSpPr>
        <p:spPr>
          <a:xfrm>
            <a:off x="252931" y="1580030"/>
            <a:ext cx="4655246" cy="20363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0" indent="-3175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Enfermedades neurodegenerativas.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3716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0" indent="-3175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Alzheimer, Parkinson, accidentes cerebro vasculares cerebrales, entre otras.</a:t>
            </a:r>
          </a:p>
          <a:p>
            <a:pPr marL="914400" lvl="0" indent="-3175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endParaRPr lang="en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0" indent="-3175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Elementos internos del organismo.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 dirty="0">
              <a:solidFill>
                <a:srgbClr val="FFFFFF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 dirty="0">
              <a:solidFill>
                <a:srgbClr val="FFFFFF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marL="13716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FFF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FFF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rgbClr val="FFFFFF"/>
              </a:solidFill>
            </a:endParaRPr>
          </a:p>
        </p:txBody>
      </p:sp>
      <p:pic>
        <p:nvPicPr>
          <p:cNvPr id="3" name="Imagen 2" descr="Dibujo de una persona&#10;&#10;Descripción generada automáticamente con confianza baja">
            <a:extLst>
              <a:ext uri="{FF2B5EF4-FFF2-40B4-BE49-F238E27FC236}">
                <a16:creationId xmlns:a16="http://schemas.microsoft.com/office/drawing/2014/main" id="{7906E04B-06B9-4EDB-911D-0792B2198B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2565" y="1791147"/>
            <a:ext cx="2154332" cy="1292599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1026" name="Picture 2" descr="Enfermedades neurodegenerativas. (Foto: Getty)">
            <a:extLst>
              <a:ext uri="{FF2B5EF4-FFF2-40B4-BE49-F238E27FC236}">
                <a16:creationId xmlns:a16="http://schemas.microsoft.com/office/drawing/2014/main" id="{E4EFC831-F826-4570-A34F-EC9BA204FA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2565" y="3373866"/>
            <a:ext cx="2154332" cy="1225741"/>
          </a:xfrm>
          <a:prstGeom prst="rect">
            <a:avLst/>
          </a:prstGeom>
          <a:noFill/>
          <a:ln w="952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42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SUPPORT VECTOR MACHINE</a:t>
            </a:r>
            <a:endParaRPr sz="3000" dirty="0"/>
          </a:p>
        </p:txBody>
      </p:sp>
      <p:pic>
        <p:nvPicPr>
          <p:cNvPr id="246" name="Google Shape;246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325" y="87600"/>
            <a:ext cx="501600" cy="50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42"/>
          <p:cNvSpPr txBox="1"/>
          <p:nvPr/>
        </p:nvSpPr>
        <p:spPr>
          <a:xfrm>
            <a:off x="413075" y="1515637"/>
            <a:ext cx="4601700" cy="2060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0" indent="-3175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Método matemático de optimización o maximización.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0" indent="-3175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Problemas de clasificación y regresión.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0" indent="-3175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Función Kernel, C y gamma.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 dirty="0">
              <a:solidFill>
                <a:srgbClr val="FFFFFF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marL="13716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FFF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 dirty="0">
              <a:solidFill>
                <a:srgbClr val="FFFFFF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 dirty="0">
              <a:solidFill>
                <a:srgbClr val="FFFFFF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marL="13716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FFF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FFF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rgbClr val="FFFFFF"/>
              </a:solidFill>
            </a:endParaRPr>
          </a:p>
        </p:txBody>
      </p:sp>
      <p:pic>
        <p:nvPicPr>
          <p:cNvPr id="248" name="Google Shape;248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5875" y="1293950"/>
            <a:ext cx="2304600" cy="2127875"/>
          </a:xfrm>
          <a:prstGeom prst="rect">
            <a:avLst/>
          </a:prstGeom>
          <a:noFill/>
          <a:ln w="9525" cap="flat" cmpd="sng">
            <a:solidFill>
              <a:srgbClr val="DDE0EB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49" name="Google Shape;249;p42"/>
          <p:cNvSpPr txBox="1"/>
          <p:nvPr/>
        </p:nvSpPr>
        <p:spPr>
          <a:xfrm>
            <a:off x="5165425" y="3398825"/>
            <a:ext cx="35655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Hiperplano de separación óptima en dos dimensiones</a:t>
            </a:r>
            <a:endParaRPr sz="1100" b="1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Google Shape;256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5282" y="1690443"/>
            <a:ext cx="3183500" cy="2273900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57" name="Google Shape;257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65025" y="2569975"/>
            <a:ext cx="2862850" cy="909000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" name="Imagen 2" descr="Forma, Flecha&#10;&#10;Descripción generada automáticamente">
            <a:extLst>
              <a:ext uri="{FF2B5EF4-FFF2-40B4-BE49-F238E27FC236}">
                <a16:creationId xmlns:a16="http://schemas.microsoft.com/office/drawing/2014/main" id="{0AE684C4-243F-4E6D-9591-7E58E5FF5D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08008" y="2405579"/>
            <a:ext cx="1237791" cy="1237791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B1828776-F507-48A7-9380-D3CFD7CACAA5}"/>
              </a:ext>
            </a:extLst>
          </p:cNvPr>
          <p:cNvSpPr txBox="1"/>
          <p:nvPr/>
        </p:nvSpPr>
        <p:spPr>
          <a:xfrm>
            <a:off x="3415553" y="4228017"/>
            <a:ext cx="23128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100" b="1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Dimensionalidad de hiperplanos </a:t>
            </a:r>
          </a:p>
        </p:txBody>
      </p:sp>
      <p:sp>
        <p:nvSpPr>
          <p:cNvPr id="11" name="Google Shape;245;p42">
            <a:extLst>
              <a:ext uri="{FF2B5EF4-FFF2-40B4-BE49-F238E27FC236}">
                <a16:creationId xmlns:a16="http://schemas.microsoft.com/office/drawing/2014/main" id="{3C018005-33CA-4B4B-A2C2-90D0A3EC42A1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SUPPORT VECTOR MACHINE</a:t>
            </a:r>
            <a:endParaRPr sz="3000" dirty="0"/>
          </a:p>
        </p:txBody>
      </p:sp>
      <p:pic>
        <p:nvPicPr>
          <p:cNvPr id="12" name="Google Shape;246;p42">
            <a:extLst>
              <a:ext uri="{FF2B5EF4-FFF2-40B4-BE49-F238E27FC236}">
                <a16:creationId xmlns:a16="http://schemas.microsoft.com/office/drawing/2014/main" id="{855624CD-71D0-4372-9D48-9C2AF2861846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3325" y="87600"/>
            <a:ext cx="501600" cy="50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6"/>
          <p:cNvSpPr txBox="1"/>
          <p:nvPr/>
        </p:nvSpPr>
        <p:spPr>
          <a:xfrm>
            <a:off x="416125" y="1079700"/>
            <a:ext cx="8064300" cy="367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Metodología (Hacer de nuevo) </a:t>
            </a:r>
            <a:endParaRPr sz="1600"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 dirty="0">
              <a:solidFill>
                <a:srgbClr val="FFFFFF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marL="9144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FFF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FFF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 dirty="0">
              <a:solidFill>
                <a:srgbClr val="FFFFFF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marL="13716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FFF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 dirty="0">
              <a:solidFill>
                <a:srgbClr val="FFFFFF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 dirty="0">
              <a:solidFill>
                <a:srgbClr val="FFFFFF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marL="13716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FFF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FFF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rgbClr val="FFFFFF"/>
              </a:solidFill>
            </a:endParaRPr>
          </a:p>
        </p:txBody>
      </p:sp>
      <p:pic>
        <p:nvPicPr>
          <p:cNvPr id="10" name="Imagen 9" descr="Diagrama&#10;&#10;Descripción generada automáticamente">
            <a:extLst>
              <a:ext uri="{FF2B5EF4-FFF2-40B4-BE49-F238E27FC236}">
                <a16:creationId xmlns:a16="http://schemas.microsoft.com/office/drawing/2014/main" id="{D5BA43F1-EC82-4AAC-8976-A0A22494E0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046" y="1459008"/>
            <a:ext cx="6027158" cy="4585470"/>
          </a:xfrm>
          <a:prstGeom prst="rect">
            <a:avLst/>
          </a:prstGeom>
        </p:spPr>
      </p:pic>
      <p:sp>
        <p:nvSpPr>
          <p:cNvPr id="276" name="Google Shape;276;p46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METODOLOGÍA</a:t>
            </a:r>
            <a:endParaRPr sz="3000" dirty="0"/>
          </a:p>
        </p:txBody>
      </p:sp>
      <p:pic>
        <p:nvPicPr>
          <p:cNvPr id="277" name="Google Shape;277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3325" y="87600"/>
            <a:ext cx="501600" cy="50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46"/>
          <p:cNvSpPr txBox="1"/>
          <p:nvPr/>
        </p:nvSpPr>
        <p:spPr>
          <a:xfrm>
            <a:off x="2908523" y="3933854"/>
            <a:ext cx="3565500" cy="523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Proceso de metodología investigativa cuantitativa por Sampieri</a:t>
            </a:r>
            <a:endParaRPr sz="1100"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189BC1-7848-40BB-AB41-2445FEEBB5D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CL" sz="3000" dirty="0"/>
              <a:t>LINEA DE TIEMPO INVESTIGATIVA</a:t>
            </a:r>
          </a:p>
        </p:txBody>
      </p:sp>
      <p:sp>
        <p:nvSpPr>
          <p:cNvPr id="140" name="Google Shape;1113;p27">
            <a:extLst>
              <a:ext uri="{FF2B5EF4-FFF2-40B4-BE49-F238E27FC236}">
                <a16:creationId xmlns:a16="http://schemas.microsoft.com/office/drawing/2014/main" id="{3A6FBD09-9C8E-47B6-968F-6E98DD01CB5A}"/>
              </a:ext>
            </a:extLst>
          </p:cNvPr>
          <p:cNvSpPr/>
          <p:nvPr/>
        </p:nvSpPr>
        <p:spPr>
          <a:xfrm>
            <a:off x="2926836" y="2227373"/>
            <a:ext cx="31455" cy="54546"/>
          </a:xfrm>
          <a:custGeom>
            <a:avLst/>
            <a:gdLst/>
            <a:ahLst/>
            <a:cxnLst/>
            <a:rect l="l" t="t" r="r" b="b"/>
            <a:pathLst>
              <a:path w="989" h="1715" extrusionOk="0">
                <a:moveTo>
                  <a:pt x="0" y="0"/>
                </a:moveTo>
                <a:lnTo>
                  <a:pt x="0" y="1715"/>
                </a:lnTo>
                <a:lnTo>
                  <a:pt x="988" y="1715"/>
                </a:lnTo>
                <a:lnTo>
                  <a:pt x="98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114;p27">
            <a:extLst>
              <a:ext uri="{FF2B5EF4-FFF2-40B4-BE49-F238E27FC236}">
                <a16:creationId xmlns:a16="http://schemas.microsoft.com/office/drawing/2014/main" id="{B160A8B4-8CA6-4F39-9823-6616D2FD86C4}"/>
              </a:ext>
            </a:extLst>
          </p:cNvPr>
          <p:cNvSpPr/>
          <p:nvPr/>
        </p:nvSpPr>
        <p:spPr>
          <a:xfrm>
            <a:off x="2288996" y="2247822"/>
            <a:ext cx="117424" cy="117424"/>
          </a:xfrm>
          <a:custGeom>
            <a:avLst/>
            <a:gdLst/>
            <a:ahLst/>
            <a:cxnLst/>
            <a:rect l="l" t="t" r="r" b="b"/>
            <a:pathLst>
              <a:path w="3692" h="3692" extrusionOk="0">
                <a:moveTo>
                  <a:pt x="1846" y="0"/>
                </a:moveTo>
                <a:cubicBezTo>
                  <a:pt x="834" y="0"/>
                  <a:pt x="0" y="822"/>
                  <a:pt x="0" y="1846"/>
                </a:cubicBezTo>
                <a:cubicBezTo>
                  <a:pt x="0" y="2858"/>
                  <a:pt x="834" y="3691"/>
                  <a:pt x="1846" y="3691"/>
                </a:cubicBezTo>
                <a:cubicBezTo>
                  <a:pt x="2870" y="3691"/>
                  <a:pt x="3691" y="2858"/>
                  <a:pt x="3691" y="1846"/>
                </a:cubicBezTo>
                <a:cubicBezTo>
                  <a:pt x="3691" y="822"/>
                  <a:pt x="2870" y="0"/>
                  <a:pt x="184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115;p27">
            <a:extLst>
              <a:ext uri="{FF2B5EF4-FFF2-40B4-BE49-F238E27FC236}">
                <a16:creationId xmlns:a16="http://schemas.microsoft.com/office/drawing/2014/main" id="{3B89C925-A4A4-431A-8E4D-81BCF9335CCA}"/>
              </a:ext>
            </a:extLst>
          </p:cNvPr>
          <p:cNvSpPr/>
          <p:nvPr/>
        </p:nvSpPr>
        <p:spPr>
          <a:xfrm>
            <a:off x="2301494" y="2260321"/>
            <a:ext cx="92425" cy="92425"/>
          </a:xfrm>
          <a:custGeom>
            <a:avLst/>
            <a:gdLst/>
            <a:ahLst/>
            <a:cxnLst/>
            <a:rect l="l" t="t" r="r" b="b"/>
            <a:pathLst>
              <a:path w="2906" h="2906" extrusionOk="0">
                <a:moveTo>
                  <a:pt x="1453" y="0"/>
                </a:moveTo>
                <a:cubicBezTo>
                  <a:pt x="655" y="0"/>
                  <a:pt x="0" y="643"/>
                  <a:pt x="0" y="1453"/>
                </a:cubicBezTo>
                <a:cubicBezTo>
                  <a:pt x="0" y="2250"/>
                  <a:pt x="655" y="2905"/>
                  <a:pt x="1453" y="2905"/>
                </a:cubicBezTo>
                <a:cubicBezTo>
                  <a:pt x="2250" y="2905"/>
                  <a:pt x="2905" y="2250"/>
                  <a:pt x="2905" y="1453"/>
                </a:cubicBezTo>
                <a:cubicBezTo>
                  <a:pt x="2905" y="643"/>
                  <a:pt x="2250" y="0"/>
                  <a:pt x="1453" y="0"/>
                </a:cubicBez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116;p27">
            <a:extLst>
              <a:ext uri="{FF2B5EF4-FFF2-40B4-BE49-F238E27FC236}">
                <a16:creationId xmlns:a16="http://schemas.microsoft.com/office/drawing/2014/main" id="{5AE391B4-6085-42E6-951E-75F2ACC2E7A7}"/>
              </a:ext>
            </a:extLst>
          </p:cNvPr>
          <p:cNvSpPr/>
          <p:nvPr/>
        </p:nvSpPr>
        <p:spPr>
          <a:xfrm>
            <a:off x="5467764" y="2247822"/>
            <a:ext cx="117424" cy="117424"/>
          </a:xfrm>
          <a:custGeom>
            <a:avLst/>
            <a:gdLst/>
            <a:ahLst/>
            <a:cxnLst/>
            <a:rect l="l" t="t" r="r" b="b"/>
            <a:pathLst>
              <a:path w="3692" h="3692" extrusionOk="0">
                <a:moveTo>
                  <a:pt x="1846" y="0"/>
                </a:moveTo>
                <a:cubicBezTo>
                  <a:pt x="834" y="0"/>
                  <a:pt x="1" y="822"/>
                  <a:pt x="1" y="1846"/>
                </a:cubicBezTo>
                <a:cubicBezTo>
                  <a:pt x="1" y="2858"/>
                  <a:pt x="834" y="3691"/>
                  <a:pt x="1846" y="3691"/>
                </a:cubicBezTo>
                <a:cubicBezTo>
                  <a:pt x="2870" y="3691"/>
                  <a:pt x="3692" y="2858"/>
                  <a:pt x="3692" y="1846"/>
                </a:cubicBezTo>
                <a:cubicBezTo>
                  <a:pt x="3692" y="822"/>
                  <a:pt x="2870" y="0"/>
                  <a:pt x="184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117;p27">
            <a:extLst>
              <a:ext uri="{FF2B5EF4-FFF2-40B4-BE49-F238E27FC236}">
                <a16:creationId xmlns:a16="http://schemas.microsoft.com/office/drawing/2014/main" id="{327F0B5A-B21B-4665-923F-0C78D15C7E6F}"/>
              </a:ext>
            </a:extLst>
          </p:cNvPr>
          <p:cNvSpPr/>
          <p:nvPr/>
        </p:nvSpPr>
        <p:spPr>
          <a:xfrm>
            <a:off x="5480263" y="2260321"/>
            <a:ext cx="92425" cy="92425"/>
          </a:xfrm>
          <a:custGeom>
            <a:avLst/>
            <a:gdLst/>
            <a:ahLst/>
            <a:cxnLst/>
            <a:rect l="l" t="t" r="r" b="b"/>
            <a:pathLst>
              <a:path w="2906" h="2906" extrusionOk="0">
                <a:moveTo>
                  <a:pt x="1453" y="0"/>
                </a:moveTo>
                <a:cubicBezTo>
                  <a:pt x="655" y="0"/>
                  <a:pt x="1" y="643"/>
                  <a:pt x="1" y="1453"/>
                </a:cubicBezTo>
                <a:cubicBezTo>
                  <a:pt x="1" y="2250"/>
                  <a:pt x="655" y="2905"/>
                  <a:pt x="1453" y="2905"/>
                </a:cubicBezTo>
                <a:cubicBezTo>
                  <a:pt x="2263" y="2905"/>
                  <a:pt x="2906" y="2250"/>
                  <a:pt x="2906" y="1453"/>
                </a:cubicBezTo>
                <a:cubicBezTo>
                  <a:pt x="2906" y="643"/>
                  <a:pt x="2263" y="0"/>
                  <a:pt x="1453" y="0"/>
                </a:cubicBezTo>
                <a:close/>
              </a:path>
            </a:pathLst>
          </a:custGeom>
          <a:solidFill>
            <a:srgbClr val="5EB2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118;p27">
            <a:extLst>
              <a:ext uri="{FF2B5EF4-FFF2-40B4-BE49-F238E27FC236}">
                <a16:creationId xmlns:a16="http://schemas.microsoft.com/office/drawing/2014/main" id="{BE68FEC4-A9CE-47D9-8035-A465D95C488F}"/>
              </a:ext>
            </a:extLst>
          </p:cNvPr>
          <p:cNvSpPr/>
          <p:nvPr/>
        </p:nvSpPr>
        <p:spPr>
          <a:xfrm>
            <a:off x="4440020" y="2227373"/>
            <a:ext cx="31455" cy="54546"/>
          </a:xfrm>
          <a:custGeom>
            <a:avLst/>
            <a:gdLst/>
            <a:ahLst/>
            <a:cxnLst/>
            <a:rect l="l" t="t" r="r" b="b"/>
            <a:pathLst>
              <a:path w="989" h="1715" extrusionOk="0">
                <a:moveTo>
                  <a:pt x="0" y="0"/>
                </a:moveTo>
                <a:lnTo>
                  <a:pt x="0" y="1715"/>
                </a:lnTo>
                <a:lnTo>
                  <a:pt x="988" y="1715"/>
                </a:lnTo>
                <a:lnTo>
                  <a:pt x="98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119;p27">
            <a:extLst>
              <a:ext uri="{FF2B5EF4-FFF2-40B4-BE49-F238E27FC236}">
                <a16:creationId xmlns:a16="http://schemas.microsoft.com/office/drawing/2014/main" id="{00B90352-0C13-4B35-8F42-AC177D0EF0DD}"/>
              </a:ext>
            </a:extLst>
          </p:cNvPr>
          <p:cNvSpPr/>
          <p:nvPr/>
        </p:nvSpPr>
        <p:spPr>
          <a:xfrm>
            <a:off x="7618789" y="2227373"/>
            <a:ext cx="31455" cy="54546"/>
          </a:xfrm>
          <a:custGeom>
            <a:avLst/>
            <a:gdLst/>
            <a:ahLst/>
            <a:cxnLst/>
            <a:rect l="l" t="t" r="r" b="b"/>
            <a:pathLst>
              <a:path w="989" h="1715" extrusionOk="0">
                <a:moveTo>
                  <a:pt x="1" y="0"/>
                </a:moveTo>
                <a:lnTo>
                  <a:pt x="1" y="1715"/>
                </a:lnTo>
                <a:lnTo>
                  <a:pt x="989" y="1715"/>
                </a:lnTo>
                <a:lnTo>
                  <a:pt x="98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120;p27">
            <a:extLst>
              <a:ext uri="{FF2B5EF4-FFF2-40B4-BE49-F238E27FC236}">
                <a16:creationId xmlns:a16="http://schemas.microsoft.com/office/drawing/2014/main" id="{DA983033-F08A-40A5-86CB-33517735E9E3}"/>
              </a:ext>
            </a:extLst>
          </p:cNvPr>
          <p:cNvSpPr/>
          <p:nvPr/>
        </p:nvSpPr>
        <p:spPr>
          <a:xfrm>
            <a:off x="6029405" y="2227373"/>
            <a:ext cx="31455" cy="54546"/>
          </a:xfrm>
          <a:custGeom>
            <a:avLst/>
            <a:gdLst/>
            <a:ahLst/>
            <a:cxnLst/>
            <a:rect l="l" t="t" r="r" b="b"/>
            <a:pathLst>
              <a:path w="989" h="1715" extrusionOk="0">
                <a:moveTo>
                  <a:pt x="0" y="0"/>
                </a:moveTo>
                <a:lnTo>
                  <a:pt x="0" y="1715"/>
                </a:lnTo>
                <a:lnTo>
                  <a:pt x="989" y="1715"/>
                </a:lnTo>
                <a:lnTo>
                  <a:pt x="98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8" name="Google Shape;1121;p27">
            <a:extLst>
              <a:ext uri="{FF2B5EF4-FFF2-40B4-BE49-F238E27FC236}">
                <a16:creationId xmlns:a16="http://schemas.microsoft.com/office/drawing/2014/main" id="{5DD3EC86-CC72-478A-94F8-6C9AFD3A50FD}"/>
              </a:ext>
            </a:extLst>
          </p:cNvPr>
          <p:cNvGrpSpPr/>
          <p:nvPr/>
        </p:nvGrpSpPr>
        <p:grpSpPr>
          <a:xfrm>
            <a:off x="1100392" y="1679056"/>
            <a:ext cx="1719621" cy="2567344"/>
            <a:chOff x="670086" y="1470626"/>
            <a:chExt cx="1719621" cy="2567344"/>
          </a:xfrm>
        </p:grpSpPr>
        <p:sp>
          <p:nvSpPr>
            <p:cNvPr id="149" name="Google Shape;1122;p27">
              <a:extLst>
                <a:ext uri="{FF2B5EF4-FFF2-40B4-BE49-F238E27FC236}">
                  <a16:creationId xmlns:a16="http://schemas.microsoft.com/office/drawing/2014/main" id="{D2AFBDC6-FCD1-4042-A5A2-E0F3423186EC}"/>
                </a:ext>
              </a:extLst>
            </p:cNvPr>
            <p:cNvSpPr/>
            <p:nvPr/>
          </p:nvSpPr>
          <p:spPr>
            <a:xfrm>
              <a:off x="1031336" y="3880026"/>
              <a:ext cx="157912" cy="157944"/>
            </a:xfrm>
            <a:custGeom>
              <a:avLst/>
              <a:gdLst/>
              <a:ahLst/>
              <a:cxnLst/>
              <a:rect l="l" t="t" r="r" b="b"/>
              <a:pathLst>
                <a:path w="4965" h="4966" extrusionOk="0">
                  <a:moveTo>
                    <a:pt x="2488" y="0"/>
                  </a:moveTo>
                  <a:cubicBezTo>
                    <a:pt x="1119" y="0"/>
                    <a:pt x="0" y="1108"/>
                    <a:pt x="0" y="2477"/>
                  </a:cubicBezTo>
                  <a:cubicBezTo>
                    <a:pt x="0" y="3858"/>
                    <a:pt x="1119" y="4965"/>
                    <a:pt x="2488" y="4965"/>
                  </a:cubicBezTo>
                  <a:cubicBezTo>
                    <a:pt x="3858" y="4965"/>
                    <a:pt x="4965" y="3858"/>
                    <a:pt x="4965" y="2477"/>
                  </a:cubicBezTo>
                  <a:cubicBezTo>
                    <a:pt x="4965" y="1108"/>
                    <a:pt x="3858" y="0"/>
                    <a:pt x="248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123;p27">
              <a:extLst>
                <a:ext uri="{FF2B5EF4-FFF2-40B4-BE49-F238E27FC236}">
                  <a16:creationId xmlns:a16="http://schemas.microsoft.com/office/drawing/2014/main" id="{362090A3-338D-43DB-A902-07E821FAE9F6}"/>
                </a:ext>
              </a:extLst>
            </p:cNvPr>
            <p:cNvSpPr/>
            <p:nvPr/>
          </p:nvSpPr>
          <p:spPr>
            <a:xfrm>
              <a:off x="1048350" y="3896691"/>
              <a:ext cx="124230" cy="124230"/>
            </a:xfrm>
            <a:custGeom>
              <a:avLst/>
              <a:gdLst/>
              <a:ahLst/>
              <a:cxnLst/>
              <a:rect l="l" t="t" r="r" b="b"/>
              <a:pathLst>
                <a:path w="3906" h="3906" extrusionOk="0">
                  <a:moveTo>
                    <a:pt x="1953" y="0"/>
                  </a:moveTo>
                  <a:cubicBezTo>
                    <a:pt x="870" y="0"/>
                    <a:pt x="1" y="881"/>
                    <a:pt x="1" y="1953"/>
                  </a:cubicBezTo>
                  <a:cubicBezTo>
                    <a:pt x="1" y="3036"/>
                    <a:pt x="870" y="3905"/>
                    <a:pt x="1953" y="3905"/>
                  </a:cubicBezTo>
                  <a:cubicBezTo>
                    <a:pt x="3037" y="3905"/>
                    <a:pt x="3906" y="3036"/>
                    <a:pt x="3906" y="1953"/>
                  </a:cubicBezTo>
                  <a:cubicBezTo>
                    <a:pt x="3906" y="881"/>
                    <a:pt x="3037" y="0"/>
                    <a:pt x="195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124;p27">
              <a:extLst>
                <a:ext uri="{FF2B5EF4-FFF2-40B4-BE49-F238E27FC236}">
                  <a16:creationId xmlns:a16="http://schemas.microsoft.com/office/drawing/2014/main" id="{D6D87C4A-3259-450A-AB04-3C27157A7AD0}"/>
                </a:ext>
              </a:extLst>
            </p:cNvPr>
            <p:cNvSpPr/>
            <p:nvPr/>
          </p:nvSpPr>
          <p:spPr>
            <a:xfrm>
              <a:off x="907113" y="1836430"/>
              <a:ext cx="31455" cy="54546"/>
            </a:xfrm>
            <a:custGeom>
              <a:avLst/>
              <a:gdLst/>
              <a:ahLst/>
              <a:cxnLst/>
              <a:rect l="l" t="t" r="r" b="b"/>
              <a:pathLst>
                <a:path w="989" h="1715" extrusionOk="0">
                  <a:moveTo>
                    <a:pt x="1" y="0"/>
                  </a:moveTo>
                  <a:lnTo>
                    <a:pt x="1" y="1715"/>
                  </a:lnTo>
                  <a:lnTo>
                    <a:pt x="989" y="1715"/>
                  </a:lnTo>
                  <a:lnTo>
                    <a:pt x="98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125;p27">
              <a:extLst>
                <a:ext uri="{FF2B5EF4-FFF2-40B4-BE49-F238E27FC236}">
                  <a16:creationId xmlns:a16="http://schemas.microsoft.com/office/drawing/2014/main" id="{5CE39BC2-CA01-49D4-8DF0-5479F91E1636}"/>
                </a:ext>
              </a:extLst>
            </p:cNvPr>
            <p:cNvSpPr/>
            <p:nvPr/>
          </p:nvSpPr>
          <p:spPr>
            <a:xfrm>
              <a:off x="670086" y="1470626"/>
              <a:ext cx="1247392" cy="2488328"/>
            </a:xfrm>
            <a:custGeom>
              <a:avLst/>
              <a:gdLst/>
              <a:ahLst/>
              <a:cxnLst/>
              <a:rect l="l" t="t" r="r" b="b"/>
              <a:pathLst>
                <a:path w="39220" h="78237" fill="none" extrusionOk="0">
                  <a:moveTo>
                    <a:pt x="39220" y="19611"/>
                  </a:moveTo>
                  <a:cubicBezTo>
                    <a:pt x="39220" y="8788"/>
                    <a:pt x="30445" y="1"/>
                    <a:pt x="19610" y="1"/>
                  </a:cubicBezTo>
                  <a:cubicBezTo>
                    <a:pt x="8775" y="1"/>
                    <a:pt x="0" y="8788"/>
                    <a:pt x="0" y="19611"/>
                  </a:cubicBezTo>
                  <a:cubicBezTo>
                    <a:pt x="0" y="28374"/>
                    <a:pt x="5751" y="35803"/>
                    <a:pt x="13681" y="38315"/>
                  </a:cubicBezTo>
                  <a:lnTo>
                    <a:pt x="13681" y="78237"/>
                  </a:lnTo>
                </a:path>
              </a:pathLst>
            </a:custGeom>
            <a:noFill/>
            <a:ln w="15775" cap="flat" cmpd="sng">
              <a:solidFill>
                <a:srgbClr val="869FB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126;p27">
              <a:extLst>
                <a:ext uri="{FF2B5EF4-FFF2-40B4-BE49-F238E27FC236}">
                  <a16:creationId xmlns:a16="http://schemas.microsoft.com/office/drawing/2014/main" id="{35F5C6A9-E0DB-45F0-8141-DCFA5AFCF4FE}"/>
                </a:ext>
              </a:extLst>
            </p:cNvPr>
            <p:cNvSpPr/>
            <p:nvPr/>
          </p:nvSpPr>
          <p:spPr>
            <a:xfrm>
              <a:off x="733692" y="1534264"/>
              <a:ext cx="1120172" cy="1120140"/>
            </a:xfrm>
            <a:custGeom>
              <a:avLst/>
              <a:gdLst/>
              <a:ahLst/>
              <a:cxnLst/>
              <a:rect l="l" t="t" r="r" b="b"/>
              <a:pathLst>
                <a:path w="35220" h="35219" extrusionOk="0">
                  <a:moveTo>
                    <a:pt x="17610" y="0"/>
                  </a:moveTo>
                  <a:cubicBezTo>
                    <a:pt x="7883" y="0"/>
                    <a:pt x="1" y="7894"/>
                    <a:pt x="1" y="17610"/>
                  </a:cubicBezTo>
                  <a:cubicBezTo>
                    <a:pt x="1" y="27337"/>
                    <a:pt x="7883" y="35219"/>
                    <a:pt x="17610" y="35219"/>
                  </a:cubicBezTo>
                  <a:cubicBezTo>
                    <a:pt x="27337" y="35219"/>
                    <a:pt x="35219" y="27337"/>
                    <a:pt x="35219" y="17610"/>
                  </a:cubicBezTo>
                  <a:cubicBezTo>
                    <a:pt x="35219" y="7894"/>
                    <a:pt x="27337" y="0"/>
                    <a:pt x="1761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127;p27">
              <a:extLst>
                <a:ext uri="{FF2B5EF4-FFF2-40B4-BE49-F238E27FC236}">
                  <a16:creationId xmlns:a16="http://schemas.microsoft.com/office/drawing/2014/main" id="{E43AF44C-9100-4B9C-A5FB-FE528DE29604}"/>
                </a:ext>
              </a:extLst>
            </p:cNvPr>
            <p:cNvSpPr/>
            <p:nvPr/>
          </p:nvSpPr>
          <p:spPr>
            <a:xfrm>
              <a:off x="927181" y="1733797"/>
              <a:ext cx="727857" cy="727857"/>
            </a:xfrm>
            <a:custGeom>
              <a:avLst/>
              <a:gdLst/>
              <a:ahLst/>
              <a:cxnLst/>
              <a:rect l="l" t="t" r="r" b="b"/>
              <a:pathLst>
                <a:path w="22885" h="22885" extrusionOk="0">
                  <a:moveTo>
                    <a:pt x="11443" y="1"/>
                  </a:moveTo>
                  <a:cubicBezTo>
                    <a:pt x="5121" y="1"/>
                    <a:pt x="1" y="5120"/>
                    <a:pt x="1" y="11443"/>
                  </a:cubicBezTo>
                  <a:cubicBezTo>
                    <a:pt x="1" y="17765"/>
                    <a:pt x="5121" y="22885"/>
                    <a:pt x="11443" y="22885"/>
                  </a:cubicBezTo>
                  <a:cubicBezTo>
                    <a:pt x="17765" y="22885"/>
                    <a:pt x="22885" y="17765"/>
                    <a:pt x="22885" y="11443"/>
                  </a:cubicBezTo>
                  <a:cubicBezTo>
                    <a:pt x="22885" y="5120"/>
                    <a:pt x="17765" y="1"/>
                    <a:pt x="114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 dirty="0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1</a:t>
              </a:r>
              <a:endParaRPr sz="1500" dirty="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55" name="Google Shape;1128;p27">
              <a:extLst>
                <a:ext uri="{FF2B5EF4-FFF2-40B4-BE49-F238E27FC236}">
                  <a16:creationId xmlns:a16="http://schemas.microsoft.com/office/drawing/2014/main" id="{E17AA7C8-F361-40C5-93E7-926BAD116DF5}"/>
                </a:ext>
              </a:extLst>
            </p:cNvPr>
            <p:cNvSpPr txBox="1"/>
            <p:nvPr/>
          </p:nvSpPr>
          <p:spPr>
            <a:xfrm>
              <a:off x="1142307" y="2813677"/>
              <a:ext cx="1247400" cy="10968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MX" sz="1100" b="1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Relación entre presión arterial sanguínea y velocidad del flujo sanguíneo cerebral. </a:t>
              </a:r>
            </a:p>
          </p:txBody>
        </p:sp>
      </p:grpSp>
      <p:grpSp>
        <p:nvGrpSpPr>
          <p:cNvPr id="156" name="Google Shape;1129;p27">
            <a:extLst>
              <a:ext uri="{FF2B5EF4-FFF2-40B4-BE49-F238E27FC236}">
                <a16:creationId xmlns:a16="http://schemas.microsoft.com/office/drawing/2014/main" id="{86336600-55CE-4A1F-B1FD-68FFF6D478FB}"/>
              </a:ext>
            </a:extLst>
          </p:cNvPr>
          <p:cNvGrpSpPr/>
          <p:nvPr/>
        </p:nvGrpSpPr>
        <p:grpSpPr>
          <a:xfrm>
            <a:off x="2689777" y="1679056"/>
            <a:ext cx="1718644" cy="2567344"/>
            <a:chOff x="2259471" y="1470626"/>
            <a:chExt cx="1718644" cy="2567344"/>
          </a:xfrm>
        </p:grpSpPr>
        <p:sp>
          <p:nvSpPr>
            <p:cNvPr id="157" name="Google Shape;1130;p27">
              <a:extLst>
                <a:ext uri="{FF2B5EF4-FFF2-40B4-BE49-F238E27FC236}">
                  <a16:creationId xmlns:a16="http://schemas.microsoft.com/office/drawing/2014/main" id="{AD308D09-7671-40D9-BA34-CEBF8DACB783}"/>
                </a:ext>
              </a:extLst>
            </p:cNvPr>
            <p:cNvSpPr/>
            <p:nvPr/>
          </p:nvSpPr>
          <p:spPr>
            <a:xfrm>
              <a:off x="3448074" y="2039392"/>
              <a:ext cx="117424" cy="117424"/>
            </a:xfrm>
            <a:custGeom>
              <a:avLst/>
              <a:gdLst/>
              <a:ahLst/>
              <a:cxnLst/>
              <a:rect l="l" t="t" r="r" b="b"/>
              <a:pathLst>
                <a:path w="3692" h="3692" extrusionOk="0">
                  <a:moveTo>
                    <a:pt x="1846" y="0"/>
                  </a:moveTo>
                  <a:cubicBezTo>
                    <a:pt x="834" y="0"/>
                    <a:pt x="0" y="822"/>
                    <a:pt x="0" y="1846"/>
                  </a:cubicBezTo>
                  <a:cubicBezTo>
                    <a:pt x="0" y="2858"/>
                    <a:pt x="834" y="3691"/>
                    <a:pt x="1846" y="3691"/>
                  </a:cubicBezTo>
                  <a:cubicBezTo>
                    <a:pt x="2870" y="3691"/>
                    <a:pt x="3691" y="2858"/>
                    <a:pt x="3691" y="1846"/>
                  </a:cubicBezTo>
                  <a:cubicBezTo>
                    <a:pt x="3691" y="822"/>
                    <a:pt x="2870" y="0"/>
                    <a:pt x="18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131;p27">
              <a:extLst>
                <a:ext uri="{FF2B5EF4-FFF2-40B4-BE49-F238E27FC236}">
                  <a16:creationId xmlns:a16="http://schemas.microsoft.com/office/drawing/2014/main" id="{0F0E6FD2-FBF4-4FE3-8C66-185AFAD274F3}"/>
                </a:ext>
              </a:extLst>
            </p:cNvPr>
            <p:cNvSpPr/>
            <p:nvPr/>
          </p:nvSpPr>
          <p:spPr>
            <a:xfrm>
              <a:off x="3460573" y="2051891"/>
              <a:ext cx="92425" cy="92425"/>
            </a:xfrm>
            <a:custGeom>
              <a:avLst/>
              <a:gdLst/>
              <a:ahLst/>
              <a:cxnLst/>
              <a:rect l="l" t="t" r="r" b="b"/>
              <a:pathLst>
                <a:path w="2906" h="2906" extrusionOk="0">
                  <a:moveTo>
                    <a:pt x="1453" y="0"/>
                  </a:moveTo>
                  <a:cubicBezTo>
                    <a:pt x="655" y="0"/>
                    <a:pt x="0" y="643"/>
                    <a:pt x="0" y="1453"/>
                  </a:cubicBezTo>
                  <a:cubicBezTo>
                    <a:pt x="0" y="2250"/>
                    <a:pt x="655" y="2905"/>
                    <a:pt x="1453" y="2905"/>
                  </a:cubicBezTo>
                  <a:cubicBezTo>
                    <a:pt x="2263" y="2905"/>
                    <a:pt x="2905" y="2250"/>
                    <a:pt x="2905" y="1453"/>
                  </a:cubicBezTo>
                  <a:cubicBezTo>
                    <a:pt x="2905" y="643"/>
                    <a:pt x="2263" y="0"/>
                    <a:pt x="1453" y="0"/>
                  </a:cubicBezTo>
                  <a:close/>
                </a:path>
              </a:pathLst>
            </a:custGeom>
            <a:solidFill>
              <a:srgbClr val="FCBD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132;p27">
              <a:extLst>
                <a:ext uri="{FF2B5EF4-FFF2-40B4-BE49-F238E27FC236}">
                  <a16:creationId xmlns:a16="http://schemas.microsoft.com/office/drawing/2014/main" id="{69191CF6-090A-47CA-84A4-7BEFAD289489}"/>
                </a:ext>
              </a:extLst>
            </p:cNvPr>
            <p:cNvSpPr/>
            <p:nvPr/>
          </p:nvSpPr>
          <p:spPr>
            <a:xfrm>
              <a:off x="2621102" y="3880026"/>
              <a:ext cx="157562" cy="157944"/>
            </a:xfrm>
            <a:custGeom>
              <a:avLst/>
              <a:gdLst/>
              <a:ahLst/>
              <a:cxnLst/>
              <a:rect l="l" t="t" r="r" b="b"/>
              <a:pathLst>
                <a:path w="4954" h="4966" extrusionOk="0">
                  <a:moveTo>
                    <a:pt x="2477" y="0"/>
                  </a:moveTo>
                  <a:cubicBezTo>
                    <a:pt x="1107" y="0"/>
                    <a:pt x="0" y="1108"/>
                    <a:pt x="0" y="2477"/>
                  </a:cubicBezTo>
                  <a:cubicBezTo>
                    <a:pt x="0" y="3858"/>
                    <a:pt x="1107" y="4965"/>
                    <a:pt x="2477" y="4965"/>
                  </a:cubicBezTo>
                  <a:cubicBezTo>
                    <a:pt x="3846" y="4965"/>
                    <a:pt x="4953" y="3858"/>
                    <a:pt x="4953" y="2477"/>
                  </a:cubicBezTo>
                  <a:cubicBezTo>
                    <a:pt x="4953" y="1108"/>
                    <a:pt x="3846" y="0"/>
                    <a:pt x="247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133;p27">
              <a:extLst>
                <a:ext uri="{FF2B5EF4-FFF2-40B4-BE49-F238E27FC236}">
                  <a16:creationId xmlns:a16="http://schemas.microsoft.com/office/drawing/2014/main" id="{075A6ACD-A773-4B21-BC61-7DAB7992833F}"/>
                </a:ext>
              </a:extLst>
            </p:cNvPr>
            <p:cNvSpPr/>
            <p:nvPr/>
          </p:nvSpPr>
          <p:spPr>
            <a:xfrm>
              <a:off x="2637767" y="3896691"/>
              <a:ext cx="124230" cy="124230"/>
            </a:xfrm>
            <a:custGeom>
              <a:avLst/>
              <a:gdLst/>
              <a:ahLst/>
              <a:cxnLst/>
              <a:rect l="l" t="t" r="r" b="b"/>
              <a:pathLst>
                <a:path w="3906" h="3906" extrusionOk="0">
                  <a:moveTo>
                    <a:pt x="1953" y="0"/>
                  </a:moveTo>
                  <a:cubicBezTo>
                    <a:pt x="869" y="0"/>
                    <a:pt x="0" y="881"/>
                    <a:pt x="0" y="1953"/>
                  </a:cubicBezTo>
                  <a:cubicBezTo>
                    <a:pt x="0" y="3036"/>
                    <a:pt x="869" y="3905"/>
                    <a:pt x="1953" y="3905"/>
                  </a:cubicBezTo>
                  <a:cubicBezTo>
                    <a:pt x="3036" y="3905"/>
                    <a:pt x="3905" y="3036"/>
                    <a:pt x="3905" y="1953"/>
                  </a:cubicBezTo>
                  <a:cubicBezTo>
                    <a:pt x="3905" y="881"/>
                    <a:pt x="3036" y="0"/>
                    <a:pt x="1953" y="0"/>
                  </a:cubicBezTo>
                  <a:close/>
                </a:path>
              </a:pathLst>
            </a:custGeom>
            <a:solidFill>
              <a:srgbClr val="FCBD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134;p27">
              <a:extLst>
                <a:ext uri="{FF2B5EF4-FFF2-40B4-BE49-F238E27FC236}">
                  <a16:creationId xmlns:a16="http://schemas.microsoft.com/office/drawing/2014/main" id="{EA7366D9-9597-48B0-94C4-2DAC67B98F36}"/>
                </a:ext>
              </a:extLst>
            </p:cNvPr>
            <p:cNvSpPr/>
            <p:nvPr/>
          </p:nvSpPr>
          <p:spPr>
            <a:xfrm>
              <a:off x="2259471" y="1470626"/>
              <a:ext cx="1247392" cy="2488328"/>
            </a:xfrm>
            <a:custGeom>
              <a:avLst/>
              <a:gdLst/>
              <a:ahLst/>
              <a:cxnLst/>
              <a:rect l="l" t="t" r="r" b="b"/>
              <a:pathLst>
                <a:path w="39220" h="78237" fill="none" extrusionOk="0">
                  <a:moveTo>
                    <a:pt x="39220" y="19611"/>
                  </a:moveTo>
                  <a:cubicBezTo>
                    <a:pt x="39220" y="8788"/>
                    <a:pt x="30445" y="1"/>
                    <a:pt x="19610" y="1"/>
                  </a:cubicBezTo>
                  <a:cubicBezTo>
                    <a:pt x="8776" y="1"/>
                    <a:pt x="1" y="8788"/>
                    <a:pt x="1" y="19611"/>
                  </a:cubicBezTo>
                  <a:cubicBezTo>
                    <a:pt x="1" y="28374"/>
                    <a:pt x="5751" y="35803"/>
                    <a:pt x="13681" y="38315"/>
                  </a:cubicBezTo>
                  <a:lnTo>
                    <a:pt x="13681" y="78237"/>
                  </a:lnTo>
                </a:path>
              </a:pathLst>
            </a:custGeom>
            <a:noFill/>
            <a:ln w="15775" cap="flat" cmpd="sng">
              <a:solidFill>
                <a:srgbClr val="FCBD24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135;p27">
              <a:extLst>
                <a:ext uri="{FF2B5EF4-FFF2-40B4-BE49-F238E27FC236}">
                  <a16:creationId xmlns:a16="http://schemas.microsoft.com/office/drawing/2014/main" id="{83CA39FE-0585-4B73-85A5-15C4512C65AF}"/>
                </a:ext>
              </a:extLst>
            </p:cNvPr>
            <p:cNvSpPr/>
            <p:nvPr/>
          </p:nvSpPr>
          <p:spPr>
            <a:xfrm>
              <a:off x="2323076" y="1534264"/>
              <a:ext cx="1120172" cy="1120140"/>
            </a:xfrm>
            <a:custGeom>
              <a:avLst/>
              <a:gdLst/>
              <a:ahLst/>
              <a:cxnLst/>
              <a:rect l="l" t="t" r="r" b="b"/>
              <a:pathLst>
                <a:path w="35220" h="35219" extrusionOk="0">
                  <a:moveTo>
                    <a:pt x="17610" y="0"/>
                  </a:moveTo>
                  <a:cubicBezTo>
                    <a:pt x="7883" y="0"/>
                    <a:pt x="1" y="7894"/>
                    <a:pt x="1" y="17610"/>
                  </a:cubicBezTo>
                  <a:cubicBezTo>
                    <a:pt x="1" y="27337"/>
                    <a:pt x="7883" y="35219"/>
                    <a:pt x="17610" y="35219"/>
                  </a:cubicBezTo>
                  <a:cubicBezTo>
                    <a:pt x="27338" y="35219"/>
                    <a:pt x="35220" y="27337"/>
                    <a:pt x="35220" y="17610"/>
                  </a:cubicBezTo>
                  <a:cubicBezTo>
                    <a:pt x="35220" y="7894"/>
                    <a:pt x="27338" y="0"/>
                    <a:pt x="17610" y="0"/>
                  </a:cubicBezTo>
                  <a:close/>
                </a:path>
              </a:pathLst>
            </a:custGeom>
            <a:solidFill>
              <a:srgbClr val="FCBD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136;p27">
              <a:extLst>
                <a:ext uri="{FF2B5EF4-FFF2-40B4-BE49-F238E27FC236}">
                  <a16:creationId xmlns:a16="http://schemas.microsoft.com/office/drawing/2014/main" id="{505237B6-5DC4-405D-84B4-E167F684498B}"/>
                </a:ext>
              </a:extLst>
            </p:cNvPr>
            <p:cNvSpPr/>
            <p:nvPr/>
          </p:nvSpPr>
          <p:spPr>
            <a:xfrm>
              <a:off x="2516597" y="1733797"/>
              <a:ext cx="727826" cy="727857"/>
            </a:xfrm>
            <a:custGeom>
              <a:avLst/>
              <a:gdLst/>
              <a:ahLst/>
              <a:cxnLst/>
              <a:rect l="l" t="t" r="r" b="b"/>
              <a:pathLst>
                <a:path w="22884" h="22885" extrusionOk="0">
                  <a:moveTo>
                    <a:pt x="11442" y="1"/>
                  </a:moveTo>
                  <a:cubicBezTo>
                    <a:pt x="5120" y="1"/>
                    <a:pt x="0" y="5120"/>
                    <a:pt x="0" y="11443"/>
                  </a:cubicBezTo>
                  <a:cubicBezTo>
                    <a:pt x="0" y="17765"/>
                    <a:pt x="5120" y="22885"/>
                    <a:pt x="11442" y="22885"/>
                  </a:cubicBezTo>
                  <a:cubicBezTo>
                    <a:pt x="17764" y="22885"/>
                    <a:pt x="22884" y="17765"/>
                    <a:pt x="22884" y="11443"/>
                  </a:cubicBezTo>
                  <a:cubicBezTo>
                    <a:pt x="22884" y="5120"/>
                    <a:pt x="17764" y="1"/>
                    <a:pt x="1144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 dirty="0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2</a:t>
              </a:r>
              <a:endParaRPr sz="1500" dirty="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64" name="Google Shape;1137;p27">
              <a:extLst>
                <a:ext uri="{FF2B5EF4-FFF2-40B4-BE49-F238E27FC236}">
                  <a16:creationId xmlns:a16="http://schemas.microsoft.com/office/drawing/2014/main" id="{5A2E205C-CCFB-4403-85F5-96596985F76C}"/>
                </a:ext>
              </a:extLst>
            </p:cNvPr>
            <p:cNvSpPr txBox="1"/>
            <p:nvPr/>
          </p:nvSpPr>
          <p:spPr>
            <a:xfrm>
              <a:off x="2730715" y="3030988"/>
              <a:ext cx="1247400" cy="702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MX" sz="1100" b="1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Cambios de presión arterial inducidos, mediante el cambio de CO2 en la sangre.</a:t>
              </a:r>
              <a:endParaRPr sz="1100" b="1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65" name="Google Shape;1138;p27">
            <a:extLst>
              <a:ext uri="{FF2B5EF4-FFF2-40B4-BE49-F238E27FC236}">
                <a16:creationId xmlns:a16="http://schemas.microsoft.com/office/drawing/2014/main" id="{8097AB31-DBB5-4CE3-9E9C-87CB21E92930}"/>
              </a:ext>
            </a:extLst>
          </p:cNvPr>
          <p:cNvGrpSpPr/>
          <p:nvPr/>
        </p:nvGrpSpPr>
        <p:grpSpPr>
          <a:xfrm>
            <a:off x="4279161" y="1679056"/>
            <a:ext cx="1750244" cy="2567344"/>
            <a:chOff x="3848855" y="1470626"/>
            <a:chExt cx="1750244" cy="2567344"/>
          </a:xfrm>
        </p:grpSpPr>
        <p:sp>
          <p:nvSpPr>
            <p:cNvPr id="166" name="Google Shape;1139;p27">
              <a:extLst>
                <a:ext uri="{FF2B5EF4-FFF2-40B4-BE49-F238E27FC236}">
                  <a16:creationId xmlns:a16="http://schemas.microsoft.com/office/drawing/2014/main" id="{77688474-87A4-4F8B-A281-BF2202D98BCF}"/>
                </a:ext>
              </a:extLst>
            </p:cNvPr>
            <p:cNvSpPr/>
            <p:nvPr/>
          </p:nvSpPr>
          <p:spPr>
            <a:xfrm>
              <a:off x="4203299" y="3880026"/>
              <a:ext cx="157912" cy="157944"/>
            </a:xfrm>
            <a:custGeom>
              <a:avLst/>
              <a:gdLst/>
              <a:ahLst/>
              <a:cxnLst/>
              <a:rect l="l" t="t" r="r" b="b"/>
              <a:pathLst>
                <a:path w="4965" h="4966" extrusionOk="0">
                  <a:moveTo>
                    <a:pt x="2477" y="0"/>
                  </a:moveTo>
                  <a:cubicBezTo>
                    <a:pt x="1107" y="0"/>
                    <a:pt x="0" y="1108"/>
                    <a:pt x="0" y="2477"/>
                  </a:cubicBezTo>
                  <a:cubicBezTo>
                    <a:pt x="0" y="3858"/>
                    <a:pt x="1107" y="4965"/>
                    <a:pt x="2477" y="4965"/>
                  </a:cubicBezTo>
                  <a:cubicBezTo>
                    <a:pt x="3858" y="4965"/>
                    <a:pt x="4965" y="3858"/>
                    <a:pt x="4965" y="2477"/>
                  </a:cubicBezTo>
                  <a:cubicBezTo>
                    <a:pt x="4965" y="1108"/>
                    <a:pt x="3858" y="0"/>
                    <a:pt x="247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140;p27">
              <a:extLst>
                <a:ext uri="{FF2B5EF4-FFF2-40B4-BE49-F238E27FC236}">
                  <a16:creationId xmlns:a16="http://schemas.microsoft.com/office/drawing/2014/main" id="{80BE5120-73EA-4E08-8793-603C9030EE6E}"/>
                </a:ext>
              </a:extLst>
            </p:cNvPr>
            <p:cNvSpPr/>
            <p:nvPr/>
          </p:nvSpPr>
          <p:spPr>
            <a:xfrm>
              <a:off x="4219964" y="3896691"/>
              <a:ext cx="124612" cy="124230"/>
            </a:xfrm>
            <a:custGeom>
              <a:avLst/>
              <a:gdLst/>
              <a:ahLst/>
              <a:cxnLst/>
              <a:rect l="l" t="t" r="r" b="b"/>
              <a:pathLst>
                <a:path w="3918" h="3906" extrusionOk="0">
                  <a:moveTo>
                    <a:pt x="1953" y="0"/>
                  </a:moveTo>
                  <a:cubicBezTo>
                    <a:pt x="881" y="0"/>
                    <a:pt x="0" y="881"/>
                    <a:pt x="0" y="1953"/>
                  </a:cubicBezTo>
                  <a:cubicBezTo>
                    <a:pt x="0" y="3036"/>
                    <a:pt x="881" y="3905"/>
                    <a:pt x="1953" y="3905"/>
                  </a:cubicBezTo>
                  <a:cubicBezTo>
                    <a:pt x="3036" y="3905"/>
                    <a:pt x="3917" y="3036"/>
                    <a:pt x="3917" y="1953"/>
                  </a:cubicBezTo>
                  <a:cubicBezTo>
                    <a:pt x="3917" y="881"/>
                    <a:pt x="3036" y="0"/>
                    <a:pt x="1953" y="0"/>
                  </a:cubicBezTo>
                  <a:close/>
                </a:path>
              </a:pathLst>
            </a:custGeom>
            <a:solidFill>
              <a:srgbClr val="5EB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141;p27">
              <a:extLst>
                <a:ext uri="{FF2B5EF4-FFF2-40B4-BE49-F238E27FC236}">
                  <a16:creationId xmlns:a16="http://schemas.microsoft.com/office/drawing/2014/main" id="{91F77F3A-8FE9-49BC-8677-8DFB9F306ECB}"/>
                </a:ext>
              </a:extLst>
            </p:cNvPr>
            <p:cNvSpPr/>
            <p:nvPr/>
          </p:nvSpPr>
          <p:spPr>
            <a:xfrm>
              <a:off x="3848855" y="1470626"/>
              <a:ext cx="1247424" cy="2488328"/>
            </a:xfrm>
            <a:custGeom>
              <a:avLst/>
              <a:gdLst/>
              <a:ahLst/>
              <a:cxnLst/>
              <a:rect l="l" t="t" r="r" b="b"/>
              <a:pathLst>
                <a:path w="39221" h="78237" fill="none" extrusionOk="0">
                  <a:moveTo>
                    <a:pt x="39220" y="19611"/>
                  </a:moveTo>
                  <a:cubicBezTo>
                    <a:pt x="39220" y="8788"/>
                    <a:pt x="30445" y="1"/>
                    <a:pt x="19611" y="1"/>
                  </a:cubicBezTo>
                  <a:cubicBezTo>
                    <a:pt x="8776" y="1"/>
                    <a:pt x="1" y="8788"/>
                    <a:pt x="1" y="19611"/>
                  </a:cubicBezTo>
                  <a:cubicBezTo>
                    <a:pt x="1" y="28374"/>
                    <a:pt x="5752" y="35803"/>
                    <a:pt x="13681" y="38315"/>
                  </a:cubicBezTo>
                  <a:lnTo>
                    <a:pt x="13681" y="78237"/>
                  </a:lnTo>
                </a:path>
              </a:pathLst>
            </a:custGeom>
            <a:noFill/>
            <a:ln w="15775" cap="flat" cmpd="sng">
              <a:solidFill>
                <a:srgbClr val="5EB2FC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142;p27">
              <a:extLst>
                <a:ext uri="{FF2B5EF4-FFF2-40B4-BE49-F238E27FC236}">
                  <a16:creationId xmlns:a16="http://schemas.microsoft.com/office/drawing/2014/main" id="{50B5B86D-C9C0-4ABF-97DB-B282989B1607}"/>
                </a:ext>
              </a:extLst>
            </p:cNvPr>
            <p:cNvSpPr/>
            <p:nvPr/>
          </p:nvSpPr>
          <p:spPr>
            <a:xfrm>
              <a:off x="3912493" y="1534264"/>
              <a:ext cx="1120140" cy="1120140"/>
            </a:xfrm>
            <a:custGeom>
              <a:avLst/>
              <a:gdLst/>
              <a:ahLst/>
              <a:cxnLst/>
              <a:rect l="l" t="t" r="r" b="b"/>
              <a:pathLst>
                <a:path w="35219" h="35219" extrusionOk="0">
                  <a:moveTo>
                    <a:pt x="17610" y="0"/>
                  </a:moveTo>
                  <a:cubicBezTo>
                    <a:pt x="7882" y="0"/>
                    <a:pt x="0" y="7894"/>
                    <a:pt x="0" y="17610"/>
                  </a:cubicBezTo>
                  <a:cubicBezTo>
                    <a:pt x="0" y="27337"/>
                    <a:pt x="7882" y="35219"/>
                    <a:pt x="17610" y="35219"/>
                  </a:cubicBezTo>
                  <a:cubicBezTo>
                    <a:pt x="27337" y="35219"/>
                    <a:pt x="35219" y="27337"/>
                    <a:pt x="35219" y="17610"/>
                  </a:cubicBezTo>
                  <a:cubicBezTo>
                    <a:pt x="35219" y="7894"/>
                    <a:pt x="27337" y="0"/>
                    <a:pt x="17610" y="0"/>
                  </a:cubicBezTo>
                  <a:close/>
                </a:path>
              </a:pathLst>
            </a:custGeom>
            <a:solidFill>
              <a:srgbClr val="5EB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143;p27">
              <a:extLst>
                <a:ext uri="{FF2B5EF4-FFF2-40B4-BE49-F238E27FC236}">
                  <a16:creationId xmlns:a16="http://schemas.microsoft.com/office/drawing/2014/main" id="{F09CB5CD-667E-4A85-AB1D-8C2E9F72E2CB}"/>
                </a:ext>
              </a:extLst>
            </p:cNvPr>
            <p:cNvSpPr/>
            <p:nvPr/>
          </p:nvSpPr>
          <p:spPr>
            <a:xfrm>
              <a:off x="4105982" y="1733797"/>
              <a:ext cx="727826" cy="727857"/>
            </a:xfrm>
            <a:custGeom>
              <a:avLst/>
              <a:gdLst/>
              <a:ahLst/>
              <a:cxnLst/>
              <a:rect l="l" t="t" r="r" b="b"/>
              <a:pathLst>
                <a:path w="22884" h="22885" extrusionOk="0">
                  <a:moveTo>
                    <a:pt x="11442" y="1"/>
                  </a:moveTo>
                  <a:cubicBezTo>
                    <a:pt x="5120" y="1"/>
                    <a:pt x="0" y="5120"/>
                    <a:pt x="0" y="11443"/>
                  </a:cubicBezTo>
                  <a:cubicBezTo>
                    <a:pt x="0" y="17765"/>
                    <a:pt x="5120" y="22885"/>
                    <a:pt x="11442" y="22885"/>
                  </a:cubicBezTo>
                  <a:cubicBezTo>
                    <a:pt x="17764" y="22885"/>
                    <a:pt x="22884" y="17765"/>
                    <a:pt x="22884" y="11443"/>
                  </a:cubicBezTo>
                  <a:cubicBezTo>
                    <a:pt x="22884" y="5120"/>
                    <a:pt x="17764" y="1"/>
                    <a:pt x="1144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 dirty="0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3</a:t>
              </a:r>
              <a:endParaRPr sz="1500" dirty="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71" name="Google Shape;1144;p27">
              <a:extLst>
                <a:ext uri="{FF2B5EF4-FFF2-40B4-BE49-F238E27FC236}">
                  <a16:creationId xmlns:a16="http://schemas.microsoft.com/office/drawing/2014/main" id="{0D947D0C-0A74-42DF-8B79-EDE0AE7BC159}"/>
                </a:ext>
              </a:extLst>
            </p:cNvPr>
            <p:cNvSpPr txBox="1"/>
            <p:nvPr/>
          </p:nvSpPr>
          <p:spPr>
            <a:xfrm>
              <a:off x="4351699" y="3023128"/>
              <a:ext cx="1247400" cy="702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MX" sz="1100" b="1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Relación dinámica entre presión arterial velocidad del flujo sanguíneo cerebral.</a:t>
              </a:r>
              <a:endParaRPr sz="1100" b="1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72" name="Google Shape;1145;p27">
            <a:extLst>
              <a:ext uri="{FF2B5EF4-FFF2-40B4-BE49-F238E27FC236}">
                <a16:creationId xmlns:a16="http://schemas.microsoft.com/office/drawing/2014/main" id="{8464B676-67FA-4F21-8581-8426A8ADEF05}"/>
              </a:ext>
            </a:extLst>
          </p:cNvPr>
          <p:cNvGrpSpPr/>
          <p:nvPr/>
        </p:nvGrpSpPr>
        <p:grpSpPr>
          <a:xfrm>
            <a:off x="5868577" y="1679056"/>
            <a:ext cx="1743089" cy="2567344"/>
            <a:chOff x="5438271" y="1470626"/>
            <a:chExt cx="1743089" cy="2567344"/>
          </a:xfrm>
        </p:grpSpPr>
        <p:sp>
          <p:nvSpPr>
            <p:cNvPr id="173" name="Google Shape;1146;p27">
              <a:extLst>
                <a:ext uri="{FF2B5EF4-FFF2-40B4-BE49-F238E27FC236}">
                  <a16:creationId xmlns:a16="http://schemas.microsoft.com/office/drawing/2014/main" id="{7DD03B53-29C9-40EC-A5BA-9E2CF1F48FDF}"/>
                </a:ext>
              </a:extLst>
            </p:cNvPr>
            <p:cNvSpPr/>
            <p:nvPr/>
          </p:nvSpPr>
          <p:spPr>
            <a:xfrm>
              <a:off x="5793065" y="3880026"/>
              <a:ext cx="157944" cy="157944"/>
            </a:xfrm>
            <a:custGeom>
              <a:avLst/>
              <a:gdLst/>
              <a:ahLst/>
              <a:cxnLst/>
              <a:rect l="l" t="t" r="r" b="b"/>
              <a:pathLst>
                <a:path w="4966" h="4966" extrusionOk="0">
                  <a:moveTo>
                    <a:pt x="2477" y="0"/>
                  </a:moveTo>
                  <a:cubicBezTo>
                    <a:pt x="1108" y="0"/>
                    <a:pt x="0" y="1108"/>
                    <a:pt x="0" y="2477"/>
                  </a:cubicBezTo>
                  <a:cubicBezTo>
                    <a:pt x="0" y="3858"/>
                    <a:pt x="1108" y="4965"/>
                    <a:pt x="2477" y="4965"/>
                  </a:cubicBezTo>
                  <a:cubicBezTo>
                    <a:pt x="3846" y="4965"/>
                    <a:pt x="4965" y="3858"/>
                    <a:pt x="4965" y="2477"/>
                  </a:cubicBezTo>
                  <a:cubicBezTo>
                    <a:pt x="4965" y="1108"/>
                    <a:pt x="3846" y="0"/>
                    <a:pt x="247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147;p27">
              <a:extLst>
                <a:ext uri="{FF2B5EF4-FFF2-40B4-BE49-F238E27FC236}">
                  <a16:creationId xmlns:a16="http://schemas.microsoft.com/office/drawing/2014/main" id="{1D051EF7-C6DE-49DA-82FA-48CBF17D688D}"/>
                </a:ext>
              </a:extLst>
            </p:cNvPr>
            <p:cNvSpPr/>
            <p:nvPr/>
          </p:nvSpPr>
          <p:spPr>
            <a:xfrm>
              <a:off x="5809730" y="3896691"/>
              <a:ext cx="124230" cy="124230"/>
            </a:xfrm>
            <a:custGeom>
              <a:avLst/>
              <a:gdLst/>
              <a:ahLst/>
              <a:cxnLst/>
              <a:rect l="l" t="t" r="r" b="b"/>
              <a:pathLst>
                <a:path w="3906" h="3906" extrusionOk="0">
                  <a:moveTo>
                    <a:pt x="1953" y="0"/>
                  </a:moveTo>
                  <a:cubicBezTo>
                    <a:pt x="881" y="0"/>
                    <a:pt x="0" y="881"/>
                    <a:pt x="0" y="1953"/>
                  </a:cubicBezTo>
                  <a:cubicBezTo>
                    <a:pt x="0" y="3036"/>
                    <a:pt x="881" y="3905"/>
                    <a:pt x="1953" y="3905"/>
                  </a:cubicBezTo>
                  <a:cubicBezTo>
                    <a:pt x="3036" y="3905"/>
                    <a:pt x="3905" y="3036"/>
                    <a:pt x="3905" y="1953"/>
                  </a:cubicBezTo>
                  <a:cubicBezTo>
                    <a:pt x="3905" y="881"/>
                    <a:pt x="3036" y="0"/>
                    <a:pt x="1953" y="0"/>
                  </a:cubicBezTo>
                  <a:close/>
                </a:path>
              </a:pathLst>
            </a:custGeom>
            <a:solidFill>
              <a:srgbClr val="4949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148;p27">
              <a:extLst>
                <a:ext uri="{FF2B5EF4-FFF2-40B4-BE49-F238E27FC236}">
                  <a16:creationId xmlns:a16="http://schemas.microsoft.com/office/drawing/2014/main" id="{125A0276-02DD-4B39-80F9-94724C122FD5}"/>
                </a:ext>
              </a:extLst>
            </p:cNvPr>
            <p:cNvSpPr/>
            <p:nvPr/>
          </p:nvSpPr>
          <p:spPr>
            <a:xfrm>
              <a:off x="5438271" y="1470626"/>
              <a:ext cx="1247392" cy="2488328"/>
            </a:xfrm>
            <a:custGeom>
              <a:avLst/>
              <a:gdLst/>
              <a:ahLst/>
              <a:cxnLst/>
              <a:rect l="l" t="t" r="r" b="b"/>
              <a:pathLst>
                <a:path w="39220" h="78237" fill="none" extrusionOk="0">
                  <a:moveTo>
                    <a:pt x="39219" y="19611"/>
                  </a:moveTo>
                  <a:cubicBezTo>
                    <a:pt x="39219" y="8788"/>
                    <a:pt x="30444" y="1"/>
                    <a:pt x="19610" y="1"/>
                  </a:cubicBezTo>
                  <a:cubicBezTo>
                    <a:pt x="8775" y="1"/>
                    <a:pt x="0" y="8788"/>
                    <a:pt x="0" y="19611"/>
                  </a:cubicBezTo>
                  <a:cubicBezTo>
                    <a:pt x="0" y="28374"/>
                    <a:pt x="5751" y="35803"/>
                    <a:pt x="13680" y="38315"/>
                  </a:cubicBezTo>
                  <a:lnTo>
                    <a:pt x="13680" y="78237"/>
                  </a:lnTo>
                </a:path>
              </a:pathLst>
            </a:custGeom>
            <a:noFill/>
            <a:ln w="15775" cap="flat" cmpd="sng">
              <a:solidFill>
                <a:srgbClr val="4949E7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149;p27">
              <a:extLst>
                <a:ext uri="{FF2B5EF4-FFF2-40B4-BE49-F238E27FC236}">
                  <a16:creationId xmlns:a16="http://schemas.microsoft.com/office/drawing/2014/main" id="{BD462448-6C8C-4E20-B074-80ADE202A098}"/>
                </a:ext>
              </a:extLst>
            </p:cNvPr>
            <p:cNvSpPr/>
            <p:nvPr/>
          </p:nvSpPr>
          <p:spPr>
            <a:xfrm>
              <a:off x="6626843" y="2039392"/>
              <a:ext cx="117424" cy="117424"/>
            </a:xfrm>
            <a:custGeom>
              <a:avLst/>
              <a:gdLst/>
              <a:ahLst/>
              <a:cxnLst/>
              <a:rect l="l" t="t" r="r" b="b"/>
              <a:pathLst>
                <a:path w="3692" h="3692" extrusionOk="0">
                  <a:moveTo>
                    <a:pt x="1846" y="0"/>
                  </a:moveTo>
                  <a:cubicBezTo>
                    <a:pt x="834" y="0"/>
                    <a:pt x="1" y="822"/>
                    <a:pt x="1" y="1846"/>
                  </a:cubicBezTo>
                  <a:cubicBezTo>
                    <a:pt x="1" y="2858"/>
                    <a:pt x="834" y="3691"/>
                    <a:pt x="1846" y="3691"/>
                  </a:cubicBezTo>
                  <a:cubicBezTo>
                    <a:pt x="2870" y="3691"/>
                    <a:pt x="3692" y="2858"/>
                    <a:pt x="3692" y="1846"/>
                  </a:cubicBezTo>
                  <a:cubicBezTo>
                    <a:pt x="3692" y="822"/>
                    <a:pt x="2870" y="0"/>
                    <a:pt x="18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150;p27">
              <a:extLst>
                <a:ext uri="{FF2B5EF4-FFF2-40B4-BE49-F238E27FC236}">
                  <a16:creationId xmlns:a16="http://schemas.microsoft.com/office/drawing/2014/main" id="{B5060E81-B2D1-46CF-BFC9-D3D40E85A219}"/>
                </a:ext>
              </a:extLst>
            </p:cNvPr>
            <p:cNvSpPr/>
            <p:nvPr/>
          </p:nvSpPr>
          <p:spPr>
            <a:xfrm>
              <a:off x="6639342" y="2051891"/>
              <a:ext cx="92425" cy="92425"/>
            </a:xfrm>
            <a:custGeom>
              <a:avLst/>
              <a:gdLst/>
              <a:ahLst/>
              <a:cxnLst/>
              <a:rect l="l" t="t" r="r" b="b"/>
              <a:pathLst>
                <a:path w="2906" h="2906" extrusionOk="0">
                  <a:moveTo>
                    <a:pt x="1453" y="0"/>
                  </a:moveTo>
                  <a:cubicBezTo>
                    <a:pt x="656" y="0"/>
                    <a:pt x="1" y="643"/>
                    <a:pt x="1" y="1453"/>
                  </a:cubicBezTo>
                  <a:cubicBezTo>
                    <a:pt x="1" y="2250"/>
                    <a:pt x="656" y="2905"/>
                    <a:pt x="1453" y="2905"/>
                  </a:cubicBezTo>
                  <a:cubicBezTo>
                    <a:pt x="2263" y="2905"/>
                    <a:pt x="2906" y="2250"/>
                    <a:pt x="2906" y="1453"/>
                  </a:cubicBezTo>
                  <a:cubicBezTo>
                    <a:pt x="2906" y="643"/>
                    <a:pt x="2263" y="0"/>
                    <a:pt x="1453" y="0"/>
                  </a:cubicBezTo>
                  <a:close/>
                </a:path>
              </a:pathLst>
            </a:custGeom>
            <a:solidFill>
              <a:srgbClr val="4949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151;p27">
              <a:extLst>
                <a:ext uri="{FF2B5EF4-FFF2-40B4-BE49-F238E27FC236}">
                  <a16:creationId xmlns:a16="http://schemas.microsoft.com/office/drawing/2014/main" id="{8DE1EA4C-1E3C-4C17-9E96-33420F6A0705}"/>
                </a:ext>
              </a:extLst>
            </p:cNvPr>
            <p:cNvSpPr/>
            <p:nvPr/>
          </p:nvSpPr>
          <p:spPr>
            <a:xfrm>
              <a:off x="5501877" y="1534264"/>
              <a:ext cx="1120140" cy="1120140"/>
            </a:xfrm>
            <a:custGeom>
              <a:avLst/>
              <a:gdLst/>
              <a:ahLst/>
              <a:cxnLst/>
              <a:rect l="l" t="t" r="r" b="b"/>
              <a:pathLst>
                <a:path w="35219" h="35219" extrusionOk="0">
                  <a:moveTo>
                    <a:pt x="17610" y="0"/>
                  </a:moveTo>
                  <a:cubicBezTo>
                    <a:pt x="7882" y="0"/>
                    <a:pt x="0" y="7894"/>
                    <a:pt x="0" y="17610"/>
                  </a:cubicBezTo>
                  <a:cubicBezTo>
                    <a:pt x="0" y="27337"/>
                    <a:pt x="7882" y="35219"/>
                    <a:pt x="17610" y="35219"/>
                  </a:cubicBezTo>
                  <a:cubicBezTo>
                    <a:pt x="27337" y="35219"/>
                    <a:pt x="35219" y="27337"/>
                    <a:pt x="35219" y="17610"/>
                  </a:cubicBezTo>
                  <a:cubicBezTo>
                    <a:pt x="35219" y="7894"/>
                    <a:pt x="27337" y="0"/>
                    <a:pt x="17610" y="0"/>
                  </a:cubicBezTo>
                  <a:close/>
                </a:path>
              </a:pathLst>
            </a:custGeom>
            <a:solidFill>
              <a:srgbClr val="4949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152;p27">
              <a:extLst>
                <a:ext uri="{FF2B5EF4-FFF2-40B4-BE49-F238E27FC236}">
                  <a16:creationId xmlns:a16="http://schemas.microsoft.com/office/drawing/2014/main" id="{988035AD-66EC-45E2-9FDC-AB2EC548794F}"/>
                </a:ext>
              </a:extLst>
            </p:cNvPr>
            <p:cNvSpPr/>
            <p:nvPr/>
          </p:nvSpPr>
          <p:spPr>
            <a:xfrm>
              <a:off x="5695366" y="1733797"/>
              <a:ext cx="727857" cy="727857"/>
            </a:xfrm>
            <a:custGeom>
              <a:avLst/>
              <a:gdLst/>
              <a:ahLst/>
              <a:cxnLst/>
              <a:rect l="l" t="t" r="r" b="b"/>
              <a:pathLst>
                <a:path w="22885" h="22885" extrusionOk="0">
                  <a:moveTo>
                    <a:pt x="11442" y="1"/>
                  </a:moveTo>
                  <a:cubicBezTo>
                    <a:pt x="5120" y="1"/>
                    <a:pt x="0" y="5120"/>
                    <a:pt x="0" y="11443"/>
                  </a:cubicBezTo>
                  <a:cubicBezTo>
                    <a:pt x="0" y="17765"/>
                    <a:pt x="5120" y="22885"/>
                    <a:pt x="11442" y="22885"/>
                  </a:cubicBezTo>
                  <a:cubicBezTo>
                    <a:pt x="17765" y="22885"/>
                    <a:pt x="22884" y="17765"/>
                    <a:pt x="22884" y="11443"/>
                  </a:cubicBezTo>
                  <a:cubicBezTo>
                    <a:pt x="22884" y="5120"/>
                    <a:pt x="17765" y="1"/>
                    <a:pt x="1144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 dirty="0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4</a:t>
              </a:r>
              <a:endParaRPr sz="1500" dirty="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80" name="Google Shape;1153;p27">
              <a:extLst>
                <a:ext uri="{FF2B5EF4-FFF2-40B4-BE49-F238E27FC236}">
                  <a16:creationId xmlns:a16="http://schemas.microsoft.com/office/drawing/2014/main" id="{62A9A2D3-2BAC-431D-A10E-F4D83A9748E7}"/>
                </a:ext>
              </a:extLst>
            </p:cNvPr>
            <p:cNvSpPr txBox="1"/>
            <p:nvPr/>
          </p:nvSpPr>
          <p:spPr>
            <a:xfrm>
              <a:off x="5933960" y="2915765"/>
              <a:ext cx="1247400" cy="702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L" sz="1100" b="1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Autorregulación dinámica cerebral en base a parámetros establecidos.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059197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53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DESCRIPCIÓN DE MODELO ACTUAL</a:t>
            </a:r>
            <a:endParaRPr sz="3000" dirty="0"/>
          </a:p>
        </p:txBody>
      </p:sp>
      <p:sp>
        <p:nvSpPr>
          <p:cNvPr id="418" name="Google Shape;418;p53"/>
          <p:cNvSpPr txBox="1"/>
          <p:nvPr/>
        </p:nvSpPr>
        <p:spPr>
          <a:xfrm>
            <a:off x="438050" y="1299050"/>
            <a:ext cx="7105800" cy="6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2900" b="1">
              <a:solidFill>
                <a:srgbClr val="FFFFFF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420" name="Google Shape;420;p53"/>
          <p:cNvSpPr txBox="1"/>
          <p:nvPr/>
        </p:nvSpPr>
        <p:spPr>
          <a:xfrm>
            <a:off x="467650" y="1614650"/>
            <a:ext cx="82383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Modelo de David Simpson denominado </a:t>
            </a:r>
            <a:r>
              <a:rPr lang="en" b="1" i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" A Parametric Approach to Measuring Cerebral Blood Flow Autoregulation from Spontaneous Variations in Blood Pressure “.</a:t>
            </a:r>
            <a:endParaRPr b="1" i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22" name="Google Shape;422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325" y="87600"/>
            <a:ext cx="501600" cy="501600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3" name="Tabla 3">
                <a:extLst>
                  <a:ext uri="{FF2B5EF4-FFF2-40B4-BE49-F238E27FC236}">
                    <a16:creationId xmlns:a16="http://schemas.microsoft.com/office/drawing/2014/main" id="{9A61052B-B85B-4B48-972E-6B0137C4D67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67930875"/>
                  </p:ext>
                </p:extLst>
              </p:nvPr>
            </p:nvGraphicFramePr>
            <p:xfrm>
              <a:off x="2099260" y="2545850"/>
              <a:ext cx="4975079" cy="17373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975079">
                      <a:extLst>
                        <a:ext uri="{9D8B030D-6E8A-4147-A177-3AD203B41FA5}">
                          <a16:colId xmlns:a16="http://schemas.microsoft.com/office/drawing/2014/main" val="4134351211"/>
                        </a:ext>
                      </a:extLst>
                    </a:gridCol>
                  </a:tblGrid>
                  <a:tr h="266719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s-ES" b="1" smtClean="0">
                                    <a:solidFill>
                                      <a:schemeClr val="tx1"/>
                                    </a:solidFill>
                                  </a:rPr>
                                  <m:t>𝑽</m:t>
                                </m:r>
                                <m:r>
                                  <m:rPr>
                                    <m:nor/>
                                  </m:rPr>
                                  <a:rPr lang="es-ES" b="1" smtClean="0">
                                    <a:solidFill>
                                      <a:schemeClr val="tx1"/>
                                    </a:solidFill>
                                  </a:rPr>
                                  <m:t> (</m:t>
                                </m:r>
                                <m:r>
                                  <m:rPr>
                                    <m:nor/>
                                  </m:rPr>
                                  <a:rPr lang="es-ES" b="1" smtClean="0">
                                    <a:solidFill>
                                      <a:schemeClr val="tx1"/>
                                    </a:solidFill>
                                  </a:rPr>
                                  <m:t>𝑖</m:t>
                                </m:r>
                                <m:r>
                                  <m:rPr>
                                    <m:nor/>
                                  </m:rPr>
                                  <a:rPr lang="es-ES" b="1" smtClean="0">
                                    <a:solidFill>
                                      <a:schemeClr val="tx1"/>
                                    </a:solidFill>
                                  </a:rPr>
                                  <m:t>) =  </m:t>
                                </m:r>
                                <m:r>
                                  <m:rPr>
                                    <m:nor/>
                                  </m:rPr>
                                  <a:rPr lang="es-ES" b="1" smtClean="0">
                                    <a:solidFill>
                                      <a:schemeClr val="tx1"/>
                                    </a:solidFill>
                                  </a:rPr>
                                  <m:t>h</m:t>
                                </m:r>
                                <m:r>
                                  <m:rPr>
                                    <m:nor/>
                                  </m:rPr>
                                  <a:rPr lang="es-ES" b="1" smtClean="0">
                                    <a:solidFill>
                                      <a:schemeClr val="tx1"/>
                                    </a:solidFill>
                                  </a:rPr>
                                  <m:t> (0)</m:t>
                                </m:r>
                                <m:r>
                                  <m:rPr>
                                    <m:nor/>
                                  </m:rPr>
                                  <a:rPr lang="es-ES" b="1" smtClean="0">
                                    <a:solidFill>
                                      <a:schemeClr val="tx1"/>
                                    </a:solidFill>
                                  </a:rPr>
                                  <m:t>𝑝</m:t>
                                </m:r>
                                <m:r>
                                  <m:rPr>
                                    <m:nor/>
                                  </m:rPr>
                                  <a:rPr lang="es-ES" b="1" smtClean="0">
                                    <a:solidFill>
                                      <a:schemeClr val="tx1"/>
                                    </a:solidFill>
                                  </a:rPr>
                                  <m:t> (</m:t>
                                </m:r>
                                <m:r>
                                  <m:rPr>
                                    <m:nor/>
                                  </m:rPr>
                                  <a:rPr lang="es-ES" b="1" smtClean="0">
                                    <a:solidFill>
                                      <a:schemeClr val="tx1"/>
                                    </a:solidFill>
                                  </a:rPr>
                                  <m:t>𝑖</m:t>
                                </m:r>
                                <m:r>
                                  <m:rPr>
                                    <m:nor/>
                                  </m:rPr>
                                  <a:rPr lang="es-ES" b="1" smtClean="0">
                                    <a:solidFill>
                                      <a:schemeClr val="tx1"/>
                                    </a:solidFill>
                                  </a:rPr>
                                  <m:t>) +  </m:t>
                                </m:r>
                                <m:r>
                                  <m:rPr>
                                    <m:nor/>
                                  </m:rPr>
                                  <a:rPr lang="es-ES" b="1" smtClean="0">
                                    <a:solidFill>
                                      <a:schemeClr val="tx1"/>
                                    </a:solidFill>
                                  </a:rPr>
                                  <m:t>h</m:t>
                                </m:r>
                                <m:r>
                                  <m:rPr>
                                    <m:nor/>
                                  </m:rPr>
                                  <a:rPr lang="es-ES" b="1" smtClean="0">
                                    <a:solidFill>
                                      <a:schemeClr val="tx1"/>
                                    </a:solidFill>
                                  </a:rPr>
                                  <m:t> (5)</m:t>
                                </m:r>
                                <m:r>
                                  <m:rPr>
                                    <m:nor/>
                                  </m:rPr>
                                  <a:rPr lang="es-ES" b="1" smtClean="0">
                                    <a:solidFill>
                                      <a:schemeClr val="tx1"/>
                                    </a:solidFill>
                                  </a:rPr>
                                  <m:t>𝑝</m:t>
                                </m:r>
                                <m:r>
                                  <m:rPr>
                                    <m:nor/>
                                  </m:rPr>
                                  <a:rPr lang="es-ES" b="1" smtClean="0">
                                    <a:solidFill>
                                      <a:schemeClr val="tx1"/>
                                    </a:solidFill>
                                  </a:rPr>
                                  <m:t> (</m:t>
                                </m:r>
                                <m:r>
                                  <m:rPr>
                                    <m:nor/>
                                  </m:rPr>
                                  <a:rPr lang="es-ES" b="1" smtClean="0">
                                    <a:solidFill>
                                      <a:schemeClr val="tx1"/>
                                    </a:solidFill>
                                  </a:rPr>
                                  <m:t>𝑖</m:t>
                                </m:r>
                                <m:r>
                                  <m:rPr>
                                    <m:nor/>
                                  </m:rPr>
                                  <a:rPr lang="es-ES" b="1" smtClean="0">
                                    <a:solidFill>
                                      <a:schemeClr val="tx1"/>
                                    </a:solidFill>
                                  </a:rPr>
                                  <m:t> − 1)+. . . + </m:t>
                                </m:r>
                                <m:r>
                                  <m:rPr>
                                    <m:nor/>
                                  </m:rPr>
                                  <a:rPr lang="es-ES" b="1" smtClean="0">
                                    <a:solidFill>
                                      <a:schemeClr val="tx1"/>
                                    </a:solidFill>
                                  </a:rPr>
                                  <m:t>h</m:t>
                                </m:r>
                                <m:r>
                                  <m:rPr>
                                    <m:nor/>
                                  </m:rPr>
                                  <a:rPr lang="es-ES" b="1" smtClean="0">
                                    <a:solidFill>
                                      <a:schemeClr val="tx1"/>
                                    </a:solidFill>
                                  </a:rPr>
                                  <m:t> (6)</m:t>
                                </m:r>
                                <m:r>
                                  <m:rPr>
                                    <m:nor/>
                                  </m:rPr>
                                  <a:rPr lang="es-ES" b="1" smtClean="0">
                                    <a:solidFill>
                                      <a:schemeClr val="tx1"/>
                                    </a:solidFill>
                                  </a:rPr>
                                  <m:t>𝑝</m:t>
                                </m:r>
                                <m:r>
                                  <m:rPr>
                                    <m:nor/>
                                  </m:rPr>
                                  <a:rPr lang="es-ES" b="1" smtClean="0">
                                    <a:solidFill>
                                      <a:schemeClr val="tx1"/>
                                    </a:solidFill>
                                  </a:rPr>
                                  <m:t> (</m:t>
                                </m:r>
                                <m:r>
                                  <m:rPr>
                                    <m:nor/>
                                  </m:rPr>
                                  <a:rPr lang="es-ES" b="1" smtClean="0">
                                    <a:solidFill>
                                      <a:schemeClr val="tx1"/>
                                    </a:solidFill>
                                  </a:rPr>
                                  <m:t>𝑖</m:t>
                                </m:r>
                                <m:r>
                                  <m:rPr>
                                    <m:nor/>
                                  </m:rPr>
                                  <a:rPr lang="es-ES" b="1" smtClean="0">
                                    <a:solidFill>
                                      <a:schemeClr val="tx1"/>
                                    </a:solidFill>
                                  </a:rPr>
                                  <m:t> − 6) +  </m:t>
                                </m:r>
                                <m:r>
                                  <m:rPr>
                                    <m:nor/>
                                  </m:rPr>
                                  <a:rPr lang="es-ES" b="1" smtClean="0">
                                    <a:solidFill>
                                      <a:schemeClr val="tx1"/>
                                    </a:solidFill>
                                  </a:rPr>
                                  <m:t>𝑒</m:t>
                                </m:r>
                                <m:r>
                                  <m:rPr>
                                    <m:nor/>
                                  </m:rPr>
                                  <a:rPr lang="es-ES" b="1" smtClean="0">
                                    <a:solidFill>
                                      <a:schemeClr val="tx1"/>
                                    </a:solidFill>
                                  </a:rPr>
                                  <m:t> (</m:t>
                                </m:r>
                                <m:r>
                                  <m:rPr>
                                    <m:nor/>
                                  </m:rPr>
                                  <a:rPr lang="es-ES" b="1" smtClean="0">
                                    <a:solidFill>
                                      <a:schemeClr val="tx1"/>
                                    </a:solidFill>
                                  </a:rPr>
                                  <m:t>𝑖</m:t>
                                </m:r>
                                <m:r>
                                  <m:rPr>
                                    <m:nor/>
                                  </m:rPr>
                                  <a:rPr lang="es-ES" b="1" smtClean="0">
                                    <a:solidFill>
                                      <a:schemeClr val="tx1"/>
                                    </a:solidFill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s-CL" b="1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endParaRPr lang="es-CL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221841398"/>
                      </a:ext>
                    </a:extLst>
                  </a:tr>
                  <a:tr h="322019">
                    <a:tc>
                      <a:txBody>
                        <a:bodyPr/>
                        <a:lstStyle/>
                        <a:p>
                          <a:pPr lvl="0" algn="just"/>
                          <a:r>
                            <a:rPr lang="es-ES" sz="1000" b="1" i="1" u="none" strike="noStrike" cap="none" dirty="0">
                              <a:solidFill>
                                <a:schemeClr val="dk1"/>
                              </a:solidFill>
                              <a:effectLst/>
                              <a:latin typeface="Roboto" panose="020B0604020202020204" charset="0"/>
                              <a:ea typeface="Roboto" panose="020B0604020202020204" charset="0"/>
                              <a:cs typeface="+mn-cs"/>
                              <a:sym typeface="Arial"/>
                            </a:rPr>
                            <a:t>V (i) </a:t>
                          </a:r>
                          <a:r>
                            <a:rPr lang="es-ES" sz="1000" b="0" i="0" u="none" strike="noStrike" cap="none" dirty="0">
                              <a:solidFill>
                                <a:schemeClr val="dk1"/>
                              </a:solidFill>
                              <a:effectLst/>
                              <a:latin typeface="Roboto" panose="020B0604020202020204" charset="0"/>
                              <a:ea typeface="Roboto" panose="020B0604020202020204" charset="0"/>
                              <a:cs typeface="+mn-cs"/>
                              <a:sym typeface="Arial"/>
                            </a:rPr>
                            <a:t>representa velocidad del flujo sanguíneo cerebral.</a:t>
                          </a:r>
                        </a:p>
                        <a:p>
                          <a:pPr lvl="0" algn="just"/>
                          <a:endParaRPr lang="es-CL" sz="1000" b="0" i="0" u="none" strike="noStrike" cap="none" dirty="0">
                            <a:solidFill>
                              <a:schemeClr val="dk1"/>
                            </a:solidFill>
                            <a:effectLst/>
                            <a:latin typeface="Roboto" panose="020B0604020202020204" charset="0"/>
                            <a:ea typeface="Roboto" panose="020B0604020202020204" charset="0"/>
                            <a:cs typeface="+mn-cs"/>
                            <a:sym typeface="Arial"/>
                          </a:endParaRPr>
                        </a:p>
                        <a:p>
                          <a:pPr lvl="0" algn="just"/>
                          <a:r>
                            <a:rPr lang="es-ES" sz="1000" b="1" i="1" u="none" strike="noStrike" cap="none" dirty="0">
                              <a:solidFill>
                                <a:schemeClr val="dk1"/>
                              </a:solidFill>
                              <a:effectLst/>
                              <a:latin typeface="Roboto" panose="020B0604020202020204" charset="0"/>
                              <a:ea typeface="Roboto" panose="020B0604020202020204" charset="0"/>
                              <a:cs typeface="+mn-cs"/>
                              <a:sym typeface="Arial"/>
                            </a:rPr>
                            <a:t>p</a:t>
                          </a:r>
                          <a:r>
                            <a:rPr lang="es-ES" sz="1000" b="1" i="0" u="none" strike="noStrike" cap="none" dirty="0">
                              <a:solidFill>
                                <a:schemeClr val="dk1"/>
                              </a:solidFill>
                              <a:effectLst/>
                              <a:latin typeface="Roboto" panose="020B0604020202020204" charset="0"/>
                              <a:ea typeface="Roboto" panose="020B0604020202020204" charset="0"/>
                              <a:cs typeface="+mn-cs"/>
                              <a:sym typeface="Arial"/>
                            </a:rPr>
                            <a:t> </a:t>
                          </a:r>
                          <a:r>
                            <a:rPr lang="es-ES" sz="1000" b="0" i="0" u="none" strike="noStrike" cap="none" dirty="0">
                              <a:solidFill>
                                <a:schemeClr val="dk1"/>
                              </a:solidFill>
                              <a:effectLst/>
                              <a:latin typeface="Roboto" panose="020B0604020202020204" charset="0"/>
                              <a:ea typeface="Roboto" panose="020B0604020202020204" charset="0"/>
                              <a:cs typeface="+mn-cs"/>
                              <a:sym typeface="Arial"/>
                            </a:rPr>
                            <a:t>es la presión sanguínea arterial.</a:t>
                          </a:r>
                        </a:p>
                        <a:p>
                          <a:pPr lvl="0" algn="just"/>
                          <a:endParaRPr lang="es-CL" sz="1000" b="0" i="0" u="none" strike="noStrike" cap="none" dirty="0">
                            <a:solidFill>
                              <a:schemeClr val="dk1"/>
                            </a:solidFill>
                            <a:effectLst/>
                            <a:latin typeface="Roboto" panose="020B0604020202020204" charset="0"/>
                            <a:ea typeface="Roboto" panose="020B0604020202020204" charset="0"/>
                            <a:cs typeface="+mn-cs"/>
                            <a:sym typeface="Arial"/>
                          </a:endParaRPr>
                        </a:p>
                        <a:p>
                          <a:pPr lvl="0" algn="just"/>
                          <a:r>
                            <a:rPr lang="es-ES" sz="1000" b="1" i="1" u="none" strike="noStrike" cap="none" dirty="0">
                              <a:solidFill>
                                <a:schemeClr val="dk1"/>
                              </a:solidFill>
                              <a:effectLst/>
                              <a:latin typeface="Roboto" panose="020B0604020202020204" charset="0"/>
                              <a:ea typeface="Roboto" panose="020B0604020202020204" charset="0"/>
                              <a:cs typeface="+mn-cs"/>
                              <a:sym typeface="Arial"/>
                            </a:rPr>
                            <a:t>h</a:t>
                          </a:r>
                          <a:r>
                            <a:rPr lang="es-ES" sz="1000" b="1" i="0" u="none" strike="noStrike" cap="none" dirty="0">
                              <a:solidFill>
                                <a:schemeClr val="dk1"/>
                              </a:solidFill>
                              <a:effectLst/>
                              <a:latin typeface="Roboto" panose="020B0604020202020204" charset="0"/>
                              <a:ea typeface="Roboto" panose="020B0604020202020204" charset="0"/>
                              <a:cs typeface="+mn-cs"/>
                              <a:sym typeface="Arial"/>
                            </a:rPr>
                            <a:t> </a:t>
                          </a:r>
                          <a:r>
                            <a:rPr lang="es-ES" sz="1000" b="0" i="0" u="none" strike="noStrike" cap="none" dirty="0">
                              <a:solidFill>
                                <a:schemeClr val="dk1"/>
                              </a:solidFill>
                              <a:effectLst/>
                              <a:latin typeface="Roboto" panose="020B0604020202020204" charset="0"/>
                              <a:ea typeface="Roboto" panose="020B0604020202020204" charset="0"/>
                              <a:cs typeface="+mn-cs"/>
                              <a:sym typeface="Arial"/>
                            </a:rPr>
                            <a:t>corresponde a los coeficientes resultantes a la respuesta del impulso de un filtro FIR, el cual tuvo como entrada y salida las variables mencionadas anteriormente.</a:t>
                          </a:r>
                          <a:endParaRPr lang="es-CL" sz="1000" b="0" i="0" u="none" strike="noStrike" cap="none" dirty="0">
                            <a:solidFill>
                              <a:schemeClr val="dk1"/>
                            </a:solidFill>
                            <a:effectLst/>
                            <a:latin typeface="Roboto" panose="020B0604020202020204" charset="0"/>
                            <a:ea typeface="Roboto" panose="020B0604020202020204" charset="0"/>
                            <a:cs typeface="+mn-cs"/>
                            <a:sym typeface="Arial"/>
                          </a:endParaRPr>
                        </a:p>
                        <a:p>
                          <a:endParaRPr lang="es-CL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996245296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3" name="Tabla 3">
                <a:extLst>
                  <a:ext uri="{FF2B5EF4-FFF2-40B4-BE49-F238E27FC236}">
                    <a16:creationId xmlns:a16="http://schemas.microsoft.com/office/drawing/2014/main" id="{9A61052B-B85B-4B48-972E-6B0137C4D67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67930875"/>
                  </p:ext>
                </p:extLst>
              </p:nvPr>
            </p:nvGraphicFramePr>
            <p:xfrm>
              <a:off x="2099260" y="2545850"/>
              <a:ext cx="4975079" cy="17373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975079">
                      <a:extLst>
                        <a:ext uri="{9D8B030D-6E8A-4147-A177-3AD203B41FA5}">
                          <a16:colId xmlns:a16="http://schemas.microsoft.com/office/drawing/2014/main" val="4134351211"/>
                        </a:ext>
                      </a:extLst>
                    </a:gridCol>
                  </a:tblGrid>
                  <a:tr h="518160">
                    <a:tc>
                      <a:txBody>
                        <a:bodyPr/>
                        <a:lstStyle/>
                        <a:p>
                          <a:endParaRPr lang="es-CL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22" t="-1176" r="-245" b="-23882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21841398"/>
                      </a:ext>
                    </a:extLst>
                  </a:tr>
                  <a:tr h="1219200">
                    <a:tc>
                      <a:txBody>
                        <a:bodyPr/>
                        <a:lstStyle/>
                        <a:p>
                          <a:pPr lvl="0" algn="just"/>
                          <a:r>
                            <a:rPr lang="es-ES" sz="1000" b="1" i="1" u="none" strike="noStrike" cap="none" dirty="0">
                              <a:solidFill>
                                <a:schemeClr val="dk1"/>
                              </a:solidFill>
                              <a:effectLst/>
                              <a:latin typeface="Roboto" panose="020B0604020202020204" charset="0"/>
                              <a:ea typeface="Roboto" panose="020B0604020202020204" charset="0"/>
                              <a:cs typeface="+mn-cs"/>
                              <a:sym typeface="Arial"/>
                            </a:rPr>
                            <a:t>V (i) </a:t>
                          </a:r>
                          <a:r>
                            <a:rPr lang="es-ES" sz="1000" b="0" i="0" u="none" strike="noStrike" cap="none" dirty="0">
                              <a:solidFill>
                                <a:schemeClr val="dk1"/>
                              </a:solidFill>
                              <a:effectLst/>
                              <a:latin typeface="Roboto" panose="020B0604020202020204" charset="0"/>
                              <a:ea typeface="Roboto" panose="020B0604020202020204" charset="0"/>
                              <a:cs typeface="+mn-cs"/>
                              <a:sym typeface="Arial"/>
                            </a:rPr>
                            <a:t>representa velocidad del flujo sanguíneo cerebral.</a:t>
                          </a:r>
                        </a:p>
                        <a:p>
                          <a:pPr lvl="0" algn="just"/>
                          <a:endParaRPr lang="es-CL" sz="1000" b="0" i="0" u="none" strike="noStrike" cap="none" dirty="0">
                            <a:solidFill>
                              <a:schemeClr val="dk1"/>
                            </a:solidFill>
                            <a:effectLst/>
                            <a:latin typeface="Roboto" panose="020B0604020202020204" charset="0"/>
                            <a:ea typeface="Roboto" panose="020B0604020202020204" charset="0"/>
                            <a:cs typeface="+mn-cs"/>
                            <a:sym typeface="Arial"/>
                          </a:endParaRPr>
                        </a:p>
                        <a:p>
                          <a:pPr lvl="0" algn="just"/>
                          <a:r>
                            <a:rPr lang="es-ES" sz="1000" b="1" i="1" u="none" strike="noStrike" cap="none" dirty="0">
                              <a:solidFill>
                                <a:schemeClr val="dk1"/>
                              </a:solidFill>
                              <a:effectLst/>
                              <a:latin typeface="Roboto" panose="020B0604020202020204" charset="0"/>
                              <a:ea typeface="Roboto" panose="020B0604020202020204" charset="0"/>
                              <a:cs typeface="+mn-cs"/>
                              <a:sym typeface="Arial"/>
                            </a:rPr>
                            <a:t>p</a:t>
                          </a:r>
                          <a:r>
                            <a:rPr lang="es-ES" sz="1000" b="1" i="0" u="none" strike="noStrike" cap="none" dirty="0">
                              <a:solidFill>
                                <a:schemeClr val="dk1"/>
                              </a:solidFill>
                              <a:effectLst/>
                              <a:latin typeface="Roboto" panose="020B0604020202020204" charset="0"/>
                              <a:ea typeface="Roboto" panose="020B0604020202020204" charset="0"/>
                              <a:cs typeface="+mn-cs"/>
                              <a:sym typeface="Arial"/>
                            </a:rPr>
                            <a:t> </a:t>
                          </a:r>
                          <a:r>
                            <a:rPr lang="es-ES" sz="1000" b="0" i="0" u="none" strike="noStrike" cap="none" dirty="0">
                              <a:solidFill>
                                <a:schemeClr val="dk1"/>
                              </a:solidFill>
                              <a:effectLst/>
                              <a:latin typeface="Roboto" panose="020B0604020202020204" charset="0"/>
                              <a:ea typeface="Roboto" panose="020B0604020202020204" charset="0"/>
                              <a:cs typeface="+mn-cs"/>
                              <a:sym typeface="Arial"/>
                            </a:rPr>
                            <a:t>es la presión sanguínea arterial.</a:t>
                          </a:r>
                        </a:p>
                        <a:p>
                          <a:pPr lvl="0" algn="just"/>
                          <a:endParaRPr lang="es-CL" sz="1000" b="0" i="0" u="none" strike="noStrike" cap="none" dirty="0">
                            <a:solidFill>
                              <a:schemeClr val="dk1"/>
                            </a:solidFill>
                            <a:effectLst/>
                            <a:latin typeface="Roboto" panose="020B0604020202020204" charset="0"/>
                            <a:ea typeface="Roboto" panose="020B0604020202020204" charset="0"/>
                            <a:cs typeface="+mn-cs"/>
                            <a:sym typeface="Arial"/>
                          </a:endParaRPr>
                        </a:p>
                        <a:p>
                          <a:pPr lvl="0" algn="just"/>
                          <a:r>
                            <a:rPr lang="es-ES" sz="1000" b="1" i="1" u="none" strike="noStrike" cap="none" dirty="0">
                              <a:solidFill>
                                <a:schemeClr val="dk1"/>
                              </a:solidFill>
                              <a:effectLst/>
                              <a:latin typeface="Roboto" panose="020B0604020202020204" charset="0"/>
                              <a:ea typeface="Roboto" panose="020B0604020202020204" charset="0"/>
                              <a:cs typeface="+mn-cs"/>
                              <a:sym typeface="Arial"/>
                            </a:rPr>
                            <a:t>h</a:t>
                          </a:r>
                          <a:r>
                            <a:rPr lang="es-ES" sz="1000" b="1" i="0" u="none" strike="noStrike" cap="none" dirty="0">
                              <a:solidFill>
                                <a:schemeClr val="dk1"/>
                              </a:solidFill>
                              <a:effectLst/>
                              <a:latin typeface="Roboto" panose="020B0604020202020204" charset="0"/>
                              <a:ea typeface="Roboto" panose="020B0604020202020204" charset="0"/>
                              <a:cs typeface="+mn-cs"/>
                              <a:sym typeface="Arial"/>
                            </a:rPr>
                            <a:t> </a:t>
                          </a:r>
                          <a:r>
                            <a:rPr lang="es-ES" sz="1000" b="0" i="0" u="none" strike="noStrike" cap="none" dirty="0">
                              <a:solidFill>
                                <a:schemeClr val="dk1"/>
                              </a:solidFill>
                              <a:effectLst/>
                              <a:latin typeface="Roboto" panose="020B0604020202020204" charset="0"/>
                              <a:ea typeface="Roboto" panose="020B0604020202020204" charset="0"/>
                              <a:cs typeface="+mn-cs"/>
                              <a:sym typeface="Arial"/>
                            </a:rPr>
                            <a:t>corresponde a los coeficientes resultantes a la respuesta del impulso de un filtro FIR, el cual tuvo como entrada y salida las variables mencionadas anteriormente.</a:t>
                          </a:r>
                          <a:endParaRPr lang="es-CL" sz="1000" b="0" i="0" u="none" strike="noStrike" cap="none" dirty="0">
                            <a:solidFill>
                              <a:schemeClr val="dk1"/>
                            </a:solidFill>
                            <a:effectLst/>
                            <a:latin typeface="Roboto" panose="020B0604020202020204" charset="0"/>
                            <a:ea typeface="Roboto" panose="020B0604020202020204" charset="0"/>
                            <a:cs typeface="+mn-cs"/>
                            <a:sym typeface="Arial"/>
                          </a:endParaRPr>
                        </a:p>
                        <a:p>
                          <a:endParaRPr lang="es-CL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996245296"/>
                      </a:ext>
                    </a:extLst>
                  </a:tr>
                </a:tbl>
              </a:graphicData>
            </a:graphic>
          </p:graphicFrame>
        </mc:Fallback>
      </mc:AlternateContent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9"/>
          <p:cNvSpPr txBox="1">
            <a:spLocks noGrp="1"/>
          </p:cNvSpPr>
          <p:nvPr>
            <p:ph type="ctrTitle"/>
          </p:nvPr>
        </p:nvSpPr>
        <p:spPr>
          <a:xfrm>
            <a:off x="1964850" y="322125"/>
            <a:ext cx="5214300" cy="6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/>
              <a:t>CONTENIDOS</a:t>
            </a:r>
            <a:endParaRPr sz="45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8" name="Google Shape;14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325" y="87600"/>
            <a:ext cx="501600" cy="50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9"/>
          <p:cNvSpPr txBox="1"/>
          <p:nvPr/>
        </p:nvSpPr>
        <p:spPr>
          <a:xfrm>
            <a:off x="548200" y="1321420"/>
            <a:ext cx="4296300" cy="2042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AutoNum type="arabicPeriod"/>
            </a:pPr>
            <a:r>
              <a:rPr lang="en" sz="15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INTRODUCCIÓN</a:t>
            </a: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AutoNum type="arabicPeriod"/>
            </a:pPr>
            <a:endParaRPr lang="en" sz="1500"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AutoNum type="arabicPeriod"/>
            </a:pPr>
            <a:r>
              <a:rPr lang="en" sz="15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PLANTEAMIENTO DEL PROBLEMA</a:t>
            </a: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AutoNum type="arabicPeriod"/>
            </a:pPr>
            <a:endParaRPr lang="en" sz="1500"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AutoNum type="arabicPeriod"/>
            </a:pPr>
            <a:r>
              <a:rPr lang="en" sz="15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MARCO TEORICO Y ESTADO DEL ARTE</a:t>
            </a:r>
            <a:endParaRPr lang="es-CL" sz="1500"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AutoNum type="arabicPeriod"/>
            </a:pPr>
            <a:endParaRPr lang="es-CL" sz="1500"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AutoNum type="arabicPeriod"/>
            </a:pPr>
            <a:r>
              <a:rPr lang="es-CL" sz="15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DESARROLLO Y PROCEDIMIENTO</a:t>
            </a:r>
          </a:p>
        </p:txBody>
      </p:sp>
      <p:sp>
        <p:nvSpPr>
          <p:cNvPr id="150" name="Google Shape;150;p29"/>
          <p:cNvSpPr txBox="1"/>
          <p:nvPr/>
        </p:nvSpPr>
        <p:spPr>
          <a:xfrm>
            <a:off x="4844425" y="1321420"/>
            <a:ext cx="4539600" cy="1621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AutoNum type="arabicPeriod" startAt="6"/>
            </a:pPr>
            <a:r>
              <a:rPr lang="en" sz="15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ANÁLISIS Y RESULTADOS</a:t>
            </a:r>
            <a:endParaRPr sz="1500"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AutoNum type="arabicPeriod" startAt="6"/>
            </a:pPr>
            <a:endParaRPr lang="en" sz="1500"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AutoNum type="arabicPeriod" startAt="6"/>
            </a:pPr>
            <a:r>
              <a:rPr lang="en" sz="15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CONCLUSIONES Y RECOMENDACIONES</a:t>
            </a:r>
            <a:endParaRPr sz="1500"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300" dirty="0">
              <a:solidFill>
                <a:srgbClr val="FFFFFF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A317B245-97C0-423D-B70F-600FD4F730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7628" y="1737112"/>
            <a:ext cx="3294061" cy="2440642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4E597ACA-71E6-4A44-9D0C-E39FCFD796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6910" y="3250988"/>
            <a:ext cx="2167090" cy="619597"/>
          </a:xfrm>
          <a:prstGeom prst="rect">
            <a:avLst/>
          </a:prstGeom>
        </p:spPr>
      </p:pic>
      <p:sp>
        <p:nvSpPr>
          <p:cNvPr id="7" name="Google Shape;417;p53">
            <a:extLst>
              <a:ext uri="{FF2B5EF4-FFF2-40B4-BE49-F238E27FC236}">
                <a16:creationId xmlns:a16="http://schemas.microsoft.com/office/drawing/2014/main" id="{A00EB9B0-E73E-41EA-B203-D6BAE0B9B2A7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DESCRIPCIÓN DE MODELO ACTUAL</a:t>
            </a:r>
            <a:endParaRPr sz="3000" dirty="0"/>
          </a:p>
        </p:txBody>
      </p:sp>
      <p:sp>
        <p:nvSpPr>
          <p:cNvPr id="9" name="Google Shape;420;p53">
            <a:extLst>
              <a:ext uri="{FF2B5EF4-FFF2-40B4-BE49-F238E27FC236}">
                <a16:creationId xmlns:a16="http://schemas.microsoft.com/office/drawing/2014/main" id="{3AB9F93D-3FC5-4A01-BC63-4E8E3BED2C2C}"/>
              </a:ext>
            </a:extLst>
          </p:cNvPr>
          <p:cNvSpPr txBox="1"/>
          <p:nvPr/>
        </p:nvSpPr>
        <p:spPr>
          <a:xfrm>
            <a:off x="905700" y="1742397"/>
            <a:ext cx="8238300" cy="1508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Resultados esperados </a:t>
            </a:r>
          </a:p>
          <a:p>
            <a:pPr marL="285750" lvl="2" indent="-285750">
              <a:buFont typeface="Courier New" panose="02070309020205020404" pitchFamily="49" charset="0"/>
              <a:buChar char="o"/>
            </a:pPr>
            <a:endParaRPr lang="es-CL" sz="12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85750" lvl="2" indent="-285750">
              <a:buFont typeface="Courier New" panose="02070309020205020404" pitchFamily="49" charset="0"/>
              <a:buChar char="o"/>
            </a:pPr>
            <a:r>
              <a:rPr lang="es-CL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Área bajo la curva de 0.91.</a:t>
            </a:r>
          </a:p>
          <a:p>
            <a:pPr marL="285750" lvl="2" indent="-285750">
              <a:buFont typeface="Courier New" panose="02070309020205020404" pitchFamily="49" charset="0"/>
              <a:buChar char="o"/>
            </a:pPr>
            <a:endParaRPr lang="es-CL" sz="12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85750" lvl="2" indent="-285750">
              <a:buFont typeface="Courier New" panose="02070309020205020404" pitchFamily="49" charset="0"/>
              <a:buChar char="o"/>
            </a:pPr>
            <a:r>
              <a:rPr lang="es-CL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Filtro FIR eficiente. </a:t>
            </a:r>
          </a:p>
          <a:p>
            <a:pPr lvl="2"/>
            <a:endParaRPr lang="es-CL" sz="12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85750" lvl="2" indent="-285750">
              <a:buFont typeface="Courier New" panose="02070309020205020404" pitchFamily="49" charset="0"/>
              <a:buChar char="o"/>
            </a:pPr>
            <a:r>
              <a:rPr lang="es-CL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Coeficientes presentan resultados cercanos.</a:t>
            </a:r>
          </a:p>
        </p:txBody>
      </p:sp>
    </p:spTree>
    <p:extLst>
      <p:ext uri="{BB962C8B-B14F-4D97-AF65-F5344CB8AC3E}">
        <p14:creationId xmlns:p14="http://schemas.microsoft.com/office/powerpoint/2010/main" val="20388350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51"/>
          <p:cNvSpPr txBox="1">
            <a:spLocks noGrp="1"/>
          </p:cNvSpPr>
          <p:nvPr>
            <p:ph type="ctrTitle"/>
          </p:nvPr>
        </p:nvSpPr>
        <p:spPr>
          <a:xfrm flipH="1">
            <a:off x="1180003" y="1347038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DESARROLLO</a:t>
            </a:r>
            <a:endParaRPr sz="4000"/>
          </a:p>
        </p:txBody>
      </p:sp>
      <p:sp>
        <p:nvSpPr>
          <p:cNvPr id="401" name="Google Shape;401;p51"/>
          <p:cNvSpPr txBox="1">
            <a:spLocks noGrp="1"/>
          </p:cNvSpPr>
          <p:nvPr>
            <p:ph type="title" idx="2"/>
          </p:nvPr>
        </p:nvSpPr>
        <p:spPr>
          <a:xfrm flipH="1">
            <a:off x="1180003" y="1035213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0"/>
              <a:t>04</a:t>
            </a:r>
            <a:endParaRPr sz="10000"/>
          </a:p>
        </p:txBody>
      </p:sp>
      <p:cxnSp>
        <p:nvCxnSpPr>
          <p:cNvPr id="402" name="Google Shape;402;p51"/>
          <p:cNvCxnSpPr/>
          <p:nvPr/>
        </p:nvCxnSpPr>
        <p:spPr>
          <a:xfrm>
            <a:off x="0" y="2737950"/>
            <a:ext cx="1676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03" name="Google Shape;403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325" y="87600"/>
            <a:ext cx="501600" cy="50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55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DESCRIPCIÓN DEL FLUJOGRAMA DE CALCULO</a:t>
            </a:r>
            <a:endParaRPr sz="3000" dirty="0"/>
          </a:p>
        </p:txBody>
      </p:sp>
      <p:sp>
        <p:nvSpPr>
          <p:cNvPr id="440" name="Google Shape;440;p55"/>
          <p:cNvSpPr txBox="1"/>
          <p:nvPr/>
        </p:nvSpPr>
        <p:spPr>
          <a:xfrm>
            <a:off x="288090" y="1726245"/>
            <a:ext cx="80946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9144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Relación con el individuo en cuestión y su valor de ARI correspondiente.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Presión sanguínea arterial y velocidad del flujo sanguíneo.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7 coeficientes determinados. 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41" name="Google Shape;441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325" y="87600"/>
            <a:ext cx="501600" cy="5016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280;p46">
            <a:extLst>
              <a:ext uri="{FF2B5EF4-FFF2-40B4-BE49-F238E27FC236}">
                <a16:creationId xmlns:a16="http://schemas.microsoft.com/office/drawing/2014/main" id="{0BA2BF8F-9A58-416B-BDA6-6AA8B54C7E22}"/>
              </a:ext>
            </a:extLst>
          </p:cNvPr>
          <p:cNvSpPr txBox="1"/>
          <p:nvPr/>
        </p:nvSpPr>
        <p:spPr>
          <a:xfrm>
            <a:off x="2861833" y="4542100"/>
            <a:ext cx="3565500" cy="35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Representación para la obtención de ARI</a:t>
            </a:r>
            <a:endParaRPr sz="1100"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" name="Gráfico 62">
            <a:extLst>
              <a:ext uri="{FF2B5EF4-FFF2-40B4-BE49-F238E27FC236}">
                <a16:creationId xmlns:a16="http://schemas.microsoft.com/office/drawing/2014/main" id="{E4787D45-A7B6-4B54-B04F-8042FBEDD94B}"/>
              </a:ext>
            </a:extLst>
          </p:cNvPr>
          <p:cNvGrpSpPr/>
          <p:nvPr/>
        </p:nvGrpSpPr>
        <p:grpSpPr>
          <a:xfrm>
            <a:off x="1151884" y="3288498"/>
            <a:ext cx="6634219" cy="1256432"/>
            <a:chOff x="345061" y="3280645"/>
            <a:chExt cx="6634219" cy="1256432"/>
          </a:xfrm>
        </p:grpSpPr>
        <p:sp>
          <p:nvSpPr>
            <p:cNvPr id="3" name="Forma libre: forma 2">
              <a:extLst>
                <a:ext uri="{FF2B5EF4-FFF2-40B4-BE49-F238E27FC236}">
                  <a16:creationId xmlns:a16="http://schemas.microsoft.com/office/drawing/2014/main" id="{2130555A-F9BD-46C2-8EFB-C02000CB0811}"/>
                </a:ext>
              </a:extLst>
            </p:cNvPr>
            <p:cNvSpPr/>
            <p:nvPr/>
          </p:nvSpPr>
          <p:spPr>
            <a:xfrm>
              <a:off x="2157412" y="3280645"/>
              <a:ext cx="1168937" cy="1256432"/>
            </a:xfrm>
            <a:custGeom>
              <a:avLst/>
              <a:gdLst>
                <a:gd name="connsiteX0" fmla="*/ 0 w 1168937"/>
                <a:gd name="connsiteY0" fmla="*/ 0 h 1256432"/>
                <a:gd name="connsiteX1" fmla="*/ 1168938 w 1168937"/>
                <a:gd name="connsiteY1" fmla="*/ 0 h 1256432"/>
                <a:gd name="connsiteX2" fmla="*/ 1168938 w 1168937"/>
                <a:gd name="connsiteY2" fmla="*/ 1256432 h 1256432"/>
                <a:gd name="connsiteX3" fmla="*/ 0 w 1168937"/>
                <a:gd name="connsiteY3" fmla="*/ 1256432 h 1256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8937" h="1256432">
                  <a:moveTo>
                    <a:pt x="0" y="0"/>
                  </a:moveTo>
                  <a:lnTo>
                    <a:pt x="1168938" y="0"/>
                  </a:lnTo>
                  <a:lnTo>
                    <a:pt x="1168938" y="1256432"/>
                  </a:lnTo>
                  <a:lnTo>
                    <a:pt x="0" y="1256432"/>
                  </a:lnTo>
                  <a:close/>
                </a:path>
              </a:pathLst>
            </a:custGeom>
            <a:solidFill>
              <a:srgbClr val="FFF2CC"/>
            </a:solidFill>
            <a:ln w="7306" cap="flat">
              <a:solidFill>
                <a:srgbClr val="D6B65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CL"/>
            </a:p>
          </p:txBody>
        </p:sp>
        <p:sp>
          <p:nvSpPr>
            <p:cNvPr id="4" name="CuadroTexto 3">
              <a:extLst>
                <a:ext uri="{FF2B5EF4-FFF2-40B4-BE49-F238E27FC236}">
                  <a16:creationId xmlns:a16="http://schemas.microsoft.com/office/drawing/2014/main" id="{2FA19D97-2EE1-4185-A4B2-A997EF34A07D}"/>
                </a:ext>
              </a:extLst>
            </p:cNvPr>
            <p:cNvSpPr txBox="1"/>
            <p:nvPr/>
          </p:nvSpPr>
          <p:spPr>
            <a:xfrm>
              <a:off x="2396380" y="3813787"/>
              <a:ext cx="689612" cy="2024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s-CL" sz="716" b="1" spc="0" baseline="0" dirty="0"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FILTRO FIR</a:t>
              </a:r>
            </a:p>
          </p:txBody>
        </p:sp>
        <p:sp>
          <p:nvSpPr>
            <p:cNvPr id="5" name="Forma libre: forma 4">
              <a:extLst>
                <a:ext uri="{FF2B5EF4-FFF2-40B4-BE49-F238E27FC236}">
                  <a16:creationId xmlns:a16="http://schemas.microsoft.com/office/drawing/2014/main" id="{871C8929-9A53-44A2-B93B-FCF5BEC39B83}"/>
                </a:ext>
              </a:extLst>
            </p:cNvPr>
            <p:cNvSpPr/>
            <p:nvPr/>
          </p:nvSpPr>
          <p:spPr>
            <a:xfrm>
              <a:off x="345061" y="3712542"/>
              <a:ext cx="803644" cy="392635"/>
            </a:xfrm>
            <a:custGeom>
              <a:avLst/>
              <a:gdLst>
                <a:gd name="connsiteX0" fmla="*/ 748851 w 803644"/>
                <a:gd name="connsiteY0" fmla="*/ 0 h 392635"/>
                <a:gd name="connsiteX1" fmla="*/ 803645 w 803644"/>
                <a:gd name="connsiteY1" fmla="*/ 58895 h 392635"/>
                <a:gd name="connsiteX2" fmla="*/ 803645 w 803644"/>
                <a:gd name="connsiteY2" fmla="*/ 333740 h 392635"/>
                <a:gd name="connsiteX3" fmla="*/ 748851 w 803644"/>
                <a:gd name="connsiteY3" fmla="*/ 392635 h 392635"/>
                <a:gd name="connsiteX4" fmla="*/ 54794 w 803644"/>
                <a:gd name="connsiteY4" fmla="*/ 392635 h 392635"/>
                <a:gd name="connsiteX5" fmla="*/ 0 w 803644"/>
                <a:gd name="connsiteY5" fmla="*/ 333740 h 392635"/>
                <a:gd name="connsiteX6" fmla="*/ 0 w 803644"/>
                <a:gd name="connsiteY6" fmla="*/ 58895 h 392635"/>
                <a:gd name="connsiteX7" fmla="*/ 54794 w 803644"/>
                <a:gd name="connsiteY7" fmla="*/ 0 h 392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03644" h="392635">
                  <a:moveTo>
                    <a:pt x="748851" y="0"/>
                  </a:moveTo>
                  <a:cubicBezTo>
                    <a:pt x="779113" y="0"/>
                    <a:pt x="803645" y="26368"/>
                    <a:pt x="803645" y="58895"/>
                  </a:cubicBezTo>
                  <a:lnTo>
                    <a:pt x="803645" y="333740"/>
                  </a:lnTo>
                  <a:cubicBezTo>
                    <a:pt x="803645" y="366267"/>
                    <a:pt x="779113" y="392635"/>
                    <a:pt x="748851" y="392635"/>
                  </a:cubicBezTo>
                  <a:lnTo>
                    <a:pt x="54794" y="392635"/>
                  </a:lnTo>
                  <a:cubicBezTo>
                    <a:pt x="24532" y="392635"/>
                    <a:pt x="0" y="366267"/>
                    <a:pt x="0" y="333740"/>
                  </a:cubicBezTo>
                  <a:lnTo>
                    <a:pt x="0" y="58895"/>
                  </a:lnTo>
                  <a:cubicBezTo>
                    <a:pt x="0" y="26368"/>
                    <a:pt x="24532" y="0"/>
                    <a:pt x="54794" y="0"/>
                  </a:cubicBezTo>
                  <a:close/>
                </a:path>
              </a:pathLst>
            </a:custGeom>
            <a:solidFill>
              <a:srgbClr val="F8CECC"/>
            </a:solidFill>
            <a:ln w="7306" cap="flat">
              <a:solidFill>
                <a:srgbClr val="B8545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CL"/>
            </a:p>
          </p:txBody>
        </p:sp>
        <p:sp>
          <p:nvSpPr>
            <p:cNvPr id="11" name="Forma libre: forma 10">
              <a:extLst>
                <a:ext uri="{FF2B5EF4-FFF2-40B4-BE49-F238E27FC236}">
                  <a16:creationId xmlns:a16="http://schemas.microsoft.com/office/drawing/2014/main" id="{FD543395-FFB5-44BC-B38B-8FDE0F780154}"/>
                </a:ext>
              </a:extLst>
            </p:cNvPr>
            <p:cNvSpPr/>
            <p:nvPr/>
          </p:nvSpPr>
          <p:spPr>
            <a:xfrm>
              <a:off x="3472467" y="3673280"/>
              <a:ext cx="730586" cy="471162"/>
            </a:xfrm>
            <a:custGeom>
              <a:avLst/>
              <a:gdLst>
                <a:gd name="connsiteX0" fmla="*/ 0 w 730586"/>
                <a:gd name="connsiteY0" fmla="*/ 164907 h 471162"/>
                <a:gd name="connsiteX1" fmla="*/ 584469 w 730586"/>
                <a:gd name="connsiteY1" fmla="*/ 164907 h 471162"/>
                <a:gd name="connsiteX2" fmla="*/ 584469 w 730586"/>
                <a:gd name="connsiteY2" fmla="*/ 0 h 471162"/>
                <a:gd name="connsiteX3" fmla="*/ 730586 w 730586"/>
                <a:gd name="connsiteY3" fmla="*/ 235581 h 471162"/>
                <a:gd name="connsiteX4" fmla="*/ 584469 w 730586"/>
                <a:gd name="connsiteY4" fmla="*/ 471162 h 471162"/>
                <a:gd name="connsiteX5" fmla="*/ 584469 w 730586"/>
                <a:gd name="connsiteY5" fmla="*/ 306255 h 471162"/>
                <a:gd name="connsiteX6" fmla="*/ 0 w 730586"/>
                <a:gd name="connsiteY6" fmla="*/ 306255 h 471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0586" h="471162">
                  <a:moveTo>
                    <a:pt x="0" y="164907"/>
                  </a:moveTo>
                  <a:lnTo>
                    <a:pt x="584469" y="164907"/>
                  </a:lnTo>
                  <a:lnTo>
                    <a:pt x="584469" y="0"/>
                  </a:lnTo>
                  <a:lnTo>
                    <a:pt x="730586" y="235581"/>
                  </a:lnTo>
                  <a:lnTo>
                    <a:pt x="584469" y="471162"/>
                  </a:lnTo>
                  <a:lnTo>
                    <a:pt x="584469" y="306255"/>
                  </a:lnTo>
                  <a:lnTo>
                    <a:pt x="0" y="306255"/>
                  </a:lnTo>
                  <a:close/>
                </a:path>
              </a:pathLst>
            </a:custGeom>
            <a:solidFill>
              <a:srgbClr val="D5E8D4"/>
            </a:solidFill>
            <a:ln w="7306" cap="flat">
              <a:solidFill>
                <a:srgbClr val="82B3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CL"/>
            </a:p>
          </p:txBody>
        </p:sp>
        <p:sp>
          <p:nvSpPr>
            <p:cNvPr id="12" name="Forma libre: forma 11">
              <a:extLst>
                <a:ext uri="{FF2B5EF4-FFF2-40B4-BE49-F238E27FC236}">
                  <a16:creationId xmlns:a16="http://schemas.microsoft.com/office/drawing/2014/main" id="{5279271B-94AD-4817-84CD-832E8A6B897C}"/>
                </a:ext>
              </a:extLst>
            </p:cNvPr>
            <p:cNvSpPr/>
            <p:nvPr/>
          </p:nvSpPr>
          <p:spPr>
            <a:xfrm>
              <a:off x="4422229" y="3673280"/>
              <a:ext cx="876703" cy="471162"/>
            </a:xfrm>
            <a:custGeom>
              <a:avLst/>
              <a:gdLst>
                <a:gd name="connsiteX0" fmla="*/ 0 w 876703"/>
                <a:gd name="connsiteY0" fmla="*/ 0 h 471162"/>
                <a:gd name="connsiteX1" fmla="*/ 876704 w 876703"/>
                <a:gd name="connsiteY1" fmla="*/ 0 h 471162"/>
                <a:gd name="connsiteX2" fmla="*/ 876704 w 876703"/>
                <a:gd name="connsiteY2" fmla="*/ 471162 h 471162"/>
                <a:gd name="connsiteX3" fmla="*/ 0 w 876703"/>
                <a:gd name="connsiteY3" fmla="*/ 471162 h 471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6703" h="471162">
                  <a:moveTo>
                    <a:pt x="0" y="0"/>
                  </a:moveTo>
                  <a:lnTo>
                    <a:pt x="876704" y="0"/>
                  </a:lnTo>
                  <a:lnTo>
                    <a:pt x="876704" y="471162"/>
                  </a:lnTo>
                  <a:lnTo>
                    <a:pt x="0" y="471162"/>
                  </a:lnTo>
                  <a:close/>
                </a:path>
              </a:pathLst>
            </a:custGeom>
            <a:solidFill>
              <a:srgbClr val="FFFFFF"/>
            </a:solidFill>
            <a:ln w="7306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CL"/>
            </a:p>
          </p:txBody>
        </p:sp>
        <p:sp>
          <p:nvSpPr>
            <p:cNvPr id="13" name="CuadroTexto 12">
              <a:extLst>
                <a:ext uri="{FF2B5EF4-FFF2-40B4-BE49-F238E27FC236}">
                  <a16:creationId xmlns:a16="http://schemas.microsoft.com/office/drawing/2014/main" id="{23AA8A9D-275D-443B-8926-FF6A76C90C53}"/>
                </a:ext>
              </a:extLst>
            </p:cNvPr>
            <p:cNvSpPr txBox="1"/>
            <p:nvPr/>
          </p:nvSpPr>
          <p:spPr>
            <a:xfrm>
              <a:off x="4444030" y="3804245"/>
              <a:ext cx="861133" cy="2024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s-CL" sz="716" b="1" spc="0" baseline="0" dirty="0"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COEFICIENTES</a:t>
              </a:r>
            </a:p>
          </p:txBody>
        </p:sp>
        <p:sp>
          <p:nvSpPr>
            <p:cNvPr id="14" name="Forma libre: forma 13">
              <a:extLst>
                <a:ext uri="{FF2B5EF4-FFF2-40B4-BE49-F238E27FC236}">
                  <a16:creationId xmlns:a16="http://schemas.microsoft.com/office/drawing/2014/main" id="{F698F61C-FC42-4BA5-8544-63024A8D4092}"/>
                </a:ext>
              </a:extLst>
            </p:cNvPr>
            <p:cNvSpPr/>
            <p:nvPr/>
          </p:nvSpPr>
          <p:spPr>
            <a:xfrm>
              <a:off x="5518108" y="3673280"/>
              <a:ext cx="730586" cy="471162"/>
            </a:xfrm>
            <a:custGeom>
              <a:avLst/>
              <a:gdLst>
                <a:gd name="connsiteX0" fmla="*/ 0 w 730586"/>
                <a:gd name="connsiteY0" fmla="*/ 164907 h 471162"/>
                <a:gd name="connsiteX1" fmla="*/ 584469 w 730586"/>
                <a:gd name="connsiteY1" fmla="*/ 164907 h 471162"/>
                <a:gd name="connsiteX2" fmla="*/ 584469 w 730586"/>
                <a:gd name="connsiteY2" fmla="*/ 0 h 471162"/>
                <a:gd name="connsiteX3" fmla="*/ 730586 w 730586"/>
                <a:gd name="connsiteY3" fmla="*/ 235581 h 471162"/>
                <a:gd name="connsiteX4" fmla="*/ 584469 w 730586"/>
                <a:gd name="connsiteY4" fmla="*/ 471162 h 471162"/>
                <a:gd name="connsiteX5" fmla="*/ 584469 w 730586"/>
                <a:gd name="connsiteY5" fmla="*/ 306255 h 471162"/>
                <a:gd name="connsiteX6" fmla="*/ 0 w 730586"/>
                <a:gd name="connsiteY6" fmla="*/ 306255 h 471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0586" h="471162">
                  <a:moveTo>
                    <a:pt x="0" y="164907"/>
                  </a:moveTo>
                  <a:lnTo>
                    <a:pt x="584469" y="164907"/>
                  </a:lnTo>
                  <a:lnTo>
                    <a:pt x="584469" y="0"/>
                  </a:lnTo>
                  <a:lnTo>
                    <a:pt x="730586" y="235581"/>
                  </a:lnTo>
                  <a:lnTo>
                    <a:pt x="584469" y="471162"/>
                  </a:lnTo>
                  <a:lnTo>
                    <a:pt x="584469" y="306255"/>
                  </a:lnTo>
                  <a:lnTo>
                    <a:pt x="0" y="306255"/>
                  </a:lnTo>
                  <a:close/>
                </a:path>
              </a:pathLst>
            </a:custGeom>
            <a:solidFill>
              <a:srgbClr val="D5E8D4"/>
            </a:solidFill>
            <a:ln w="7306" cap="flat">
              <a:solidFill>
                <a:srgbClr val="82B3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CL"/>
            </a:p>
          </p:txBody>
        </p:sp>
        <p:sp>
          <p:nvSpPr>
            <p:cNvPr id="15" name="Forma libre: forma 14">
              <a:extLst>
                <a:ext uri="{FF2B5EF4-FFF2-40B4-BE49-F238E27FC236}">
                  <a16:creationId xmlns:a16="http://schemas.microsoft.com/office/drawing/2014/main" id="{E5A3EC13-6D34-4DD1-8582-9EBD50695A8C}"/>
                </a:ext>
              </a:extLst>
            </p:cNvPr>
            <p:cNvSpPr/>
            <p:nvPr/>
          </p:nvSpPr>
          <p:spPr>
            <a:xfrm>
              <a:off x="6394812" y="3594753"/>
              <a:ext cx="584468" cy="628216"/>
            </a:xfrm>
            <a:custGeom>
              <a:avLst/>
              <a:gdLst>
                <a:gd name="connsiteX0" fmla="*/ 0 w 584468"/>
                <a:gd name="connsiteY0" fmla="*/ 0 h 628216"/>
                <a:gd name="connsiteX1" fmla="*/ 584469 w 584468"/>
                <a:gd name="connsiteY1" fmla="*/ 0 h 628216"/>
                <a:gd name="connsiteX2" fmla="*/ 584469 w 584468"/>
                <a:gd name="connsiteY2" fmla="*/ 628216 h 628216"/>
                <a:gd name="connsiteX3" fmla="*/ 0 w 584468"/>
                <a:gd name="connsiteY3" fmla="*/ 628216 h 628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4468" h="628216">
                  <a:moveTo>
                    <a:pt x="0" y="0"/>
                  </a:moveTo>
                  <a:lnTo>
                    <a:pt x="584469" y="0"/>
                  </a:lnTo>
                  <a:lnTo>
                    <a:pt x="584469" y="628216"/>
                  </a:lnTo>
                  <a:lnTo>
                    <a:pt x="0" y="628216"/>
                  </a:lnTo>
                  <a:close/>
                </a:path>
              </a:pathLst>
            </a:custGeom>
            <a:solidFill>
              <a:srgbClr val="B1DDF0"/>
            </a:solidFill>
            <a:ln w="7306" cap="flat">
              <a:solidFill>
                <a:srgbClr val="10739E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CL"/>
            </a:p>
          </p:txBody>
        </p:sp>
        <p:sp>
          <p:nvSpPr>
            <p:cNvPr id="16" name="CuadroTexto 15">
              <a:extLst>
                <a:ext uri="{FF2B5EF4-FFF2-40B4-BE49-F238E27FC236}">
                  <a16:creationId xmlns:a16="http://schemas.microsoft.com/office/drawing/2014/main" id="{E575D11D-35FE-417C-B03F-5F352B129BE1}"/>
                </a:ext>
              </a:extLst>
            </p:cNvPr>
            <p:cNvSpPr txBox="1"/>
            <p:nvPr/>
          </p:nvSpPr>
          <p:spPr>
            <a:xfrm>
              <a:off x="6522548" y="3804245"/>
              <a:ext cx="341760" cy="2024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s-CL" sz="716" b="1" spc="0" baseline="0" dirty="0"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ARI</a:t>
              </a:r>
            </a:p>
          </p:txBody>
        </p:sp>
      </p:grpSp>
      <p:sp>
        <p:nvSpPr>
          <p:cNvPr id="23" name="Forma libre: forma 22">
            <a:extLst>
              <a:ext uri="{FF2B5EF4-FFF2-40B4-BE49-F238E27FC236}">
                <a16:creationId xmlns:a16="http://schemas.microsoft.com/office/drawing/2014/main" id="{84EE399C-0E4A-4B40-BEDE-AACAA23C183F}"/>
              </a:ext>
            </a:extLst>
          </p:cNvPr>
          <p:cNvSpPr/>
          <p:nvPr/>
        </p:nvSpPr>
        <p:spPr>
          <a:xfrm>
            <a:off x="2091998" y="3687304"/>
            <a:ext cx="730586" cy="471162"/>
          </a:xfrm>
          <a:custGeom>
            <a:avLst/>
            <a:gdLst>
              <a:gd name="connsiteX0" fmla="*/ 0 w 730586"/>
              <a:gd name="connsiteY0" fmla="*/ 164907 h 471162"/>
              <a:gd name="connsiteX1" fmla="*/ 584469 w 730586"/>
              <a:gd name="connsiteY1" fmla="*/ 164907 h 471162"/>
              <a:gd name="connsiteX2" fmla="*/ 584469 w 730586"/>
              <a:gd name="connsiteY2" fmla="*/ 0 h 471162"/>
              <a:gd name="connsiteX3" fmla="*/ 730586 w 730586"/>
              <a:gd name="connsiteY3" fmla="*/ 235581 h 471162"/>
              <a:gd name="connsiteX4" fmla="*/ 584469 w 730586"/>
              <a:gd name="connsiteY4" fmla="*/ 471162 h 471162"/>
              <a:gd name="connsiteX5" fmla="*/ 584469 w 730586"/>
              <a:gd name="connsiteY5" fmla="*/ 306255 h 471162"/>
              <a:gd name="connsiteX6" fmla="*/ 0 w 730586"/>
              <a:gd name="connsiteY6" fmla="*/ 306255 h 471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30586" h="471162">
                <a:moveTo>
                  <a:pt x="0" y="164907"/>
                </a:moveTo>
                <a:lnTo>
                  <a:pt x="584469" y="164907"/>
                </a:lnTo>
                <a:lnTo>
                  <a:pt x="584469" y="0"/>
                </a:lnTo>
                <a:lnTo>
                  <a:pt x="730586" y="235581"/>
                </a:lnTo>
                <a:lnTo>
                  <a:pt x="584469" y="471162"/>
                </a:lnTo>
                <a:lnTo>
                  <a:pt x="584469" y="306255"/>
                </a:lnTo>
                <a:lnTo>
                  <a:pt x="0" y="306255"/>
                </a:lnTo>
                <a:close/>
              </a:path>
            </a:pathLst>
          </a:custGeom>
          <a:solidFill>
            <a:srgbClr val="D5E8D4"/>
          </a:solidFill>
          <a:ln w="7306" cap="flat">
            <a:solidFill>
              <a:srgbClr val="82B366"/>
            </a:solidFill>
            <a:prstDash val="solid"/>
            <a:miter/>
          </a:ln>
        </p:spPr>
        <p:txBody>
          <a:bodyPr rtlCol="0" anchor="ctr"/>
          <a:lstStyle/>
          <a:p>
            <a:endParaRPr lang="es-CL"/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D27F8DCC-D428-4D71-89BC-50D7DC7D0028}"/>
              </a:ext>
            </a:extLst>
          </p:cNvPr>
          <p:cNvSpPr txBox="1"/>
          <p:nvPr/>
        </p:nvSpPr>
        <p:spPr>
          <a:xfrm>
            <a:off x="1370531" y="3720395"/>
            <a:ext cx="428322" cy="2024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s-CL" sz="716" b="1" spc="0" baseline="0" dirty="0">
                <a:solidFill>
                  <a:srgbClr val="000000"/>
                </a:solidFill>
                <a:latin typeface="Helvetica"/>
                <a:cs typeface="Helvetica"/>
                <a:sym typeface="Helvetica"/>
                <a:rtl val="0"/>
              </a:rPr>
              <a:t>VFSC</a:t>
            </a: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ABB40AB5-DAB2-4639-8493-C71EFC34B832}"/>
              </a:ext>
            </a:extLst>
          </p:cNvPr>
          <p:cNvSpPr txBox="1"/>
          <p:nvPr/>
        </p:nvSpPr>
        <p:spPr>
          <a:xfrm>
            <a:off x="1399754" y="3902204"/>
            <a:ext cx="372218" cy="2024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s-CL" sz="716" b="1" spc="0" baseline="0" dirty="0">
                <a:solidFill>
                  <a:srgbClr val="000000"/>
                </a:solidFill>
                <a:latin typeface="Helvetica"/>
                <a:cs typeface="Helvetica"/>
                <a:sym typeface="Helvetica"/>
                <a:rtl val="0"/>
              </a:rPr>
              <a:t>PSA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54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PROPUESTA DE MODELO</a:t>
            </a:r>
            <a:endParaRPr sz="3000" dirty="0"/>
          </a:p>
        </p:txBody>
      </p:sp>
      <p:sp>
        <p:nvSpPr>
          <p:cNvPr id="428" name="Google Shape;428;p54"/>
          <p:cNvSpPr txBox="1"/>
          <p:nvPr/>
        </p:nvSpPr>
        <p:spPr>
          <a:xfrm>
            <a:off x="383250" y="1025200"/>
            <a:ext cx="7105800" cy="6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2900" b="1">
              <a:solidFill>
                <a:srgbClr val="FFFFFF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430" name="Google Shape;430;p54"/>
          <p:cNvSpPr txBox="1"/>
          <p:nvPr/>
        </p:nvSpPr>
        <p:spPr>
          <a:xfrm>
            <a:off x="394125" y="1240917"/>
            <a:ext cx="8094600" cy="830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9144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Support Vector Machine en base a clasificación de clases.</a:t>
            </a:r>
          </a:p>
          <a:p>
            <a:pPr marL="59690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Aleatorización de parámetros.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32" name="Google Shape;432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325" y="87600"/>
            <a:ext cx="501600" cy="50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ráfico 82">
            <a:extLst>
              <a:ext uri="{FF2B5EF4-FFF2-40B4-BE49-F238E27FC236}">
                <a16:creationId xmlns:a16="http://schemas.microsoft.com/office/drawing/2014/main" id="{C5722657-65CD-4052-8680-6024DE56D297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146160" y="2360168"/>
            <a:ext cx="5342890" cy="1542415"/>
          </a:xfrm>
          <a:prstGeom prst="rect">
            <a:avLst/>
          </a:prstGeom>
        </p:spPr>
      </p:pic>
      <p:sp>
        <p:nvSpPr>
          <p:cNvPr id="9" name="Google Shape;280;p46">
            <a:extLst>
              <a:ext uri="{FF2B5EF4-FFF2-40B4-BE49-F238E27FC236}">
                <a16:creationId xmlns:a16="http://schemas.microsoft.com/office/drawing/2014/main" id="{BA05789C-08C5-440E-813D-E0860F2F805A}"/>
              </a:ext>
            </a:extLst>
          </p:cNvPr>
          <p:cNvSpPr txBox="1"/>
          <p:nvPr/>
        </p:nvSpPr>
        <p:spPr>
          <a:xfrm>
            <a:off x="3034855" y="3982901"/>
            <a:ext cx="3565500" cy="35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Modelo utilizando SVM clasificación</a:t>
            </a:r>
            <a:endParaRPr sz="1100"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56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ANÁLISIS DE DATOS</a:t>
            </a:r>
            <a:endParaRPr sz="3000" dirty="0"/>
          </a:p>
        </p:txBody>
      </p:sp>
      <p:sp>
        <p:nvSpPr>
          <p:cNvPr id="447" name="Google Shape;447;p56"/>
          <p:cNvSpPr txBox="1"/>
          <p:nvPr/>
        </p:nvSpPr>
        <p:spPr>
          <a:xfrm>
            <a:off x="409400" y="1128613"/>
            <a:ext cx="7105800" cy="6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2900" b="1">
              <a:solidFill>
                <a:srgbClr val="FFFFFF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449" name="Google Shape;449;p56"/>
          <p:cNvSpPr txBox="1"/>
          <p:nvPr/>
        </p:nvSpPr>
        <p:spPr>
          <a:xfrm>
            <a:off x="424600" y="1392055"/>
            <a:ext cx="4147400" cy="2554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Muestra perteneciente a Universidad de Leicester, Inglaterra.</a:t>
            </a:r>
          </a:p>
          <a:p>
            <a:pPr marL="139700" lvl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 voluntarios de edades entre 18 a 55 años.</a:t>
            </a:r>
          </a:p>
          <a:p>
            <a:pPr marL="457200" indent="-317500" algn="just">
              <a:buClr>
                <a:schemeClr val="dk1"/>
              </a:buClr>
              <a:buSzPts val="1400"/>
              <a:buFont typeface="Roboto"/>
              <a:buChar char="●"/>
            </a:pPr>
            <a:endParaRPr lang="es-CL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indent="-317500" algn="just">
              <a:buClr>
                <a:schemeClr val="dk1"/>
              </a:buClr>
              <a:buSzPts val="1400"/>
              <a:buFont typeface="Roboto"/>
              <a:buChar char="●"/>
            </a:pPr>
            <a:r>
              <a:rPr lang="es-CL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Conjuntos de datos.</a:t>
            </a:r>
          </a:p>
          <a:p>
            <a:pPr marL="457200" lvl="0" indent="-3175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endParaRPr lang="en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39700" lvl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Estados de Hipercapnia y Normocapnia.</a:t>
            </a:r>
          </a:p>
          <a:p>
            <a:pPr marL="139700" lvl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51" name="Google Shape;451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325" y="87600"/>
            <a:ext cx="501600" cy="50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ráfico 78">
            <a:extLst>
              <a:ext uri="{FF2B5EF4-FFF2-40B4-BE49-F238E27FC236}">
                <a16:creationId xmlns:a16="http://schemas.microsoft.com/office/drawing/2014/main" id="{693FEA64-F9BE-415B-929B-4C3F1A98FB8D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75459" y="2319467"/>
            <a:ext cx="3327400" cy="714375"/>
          </a:xfrm>
          <a:prstGeom prst="rect">
            <a:avLst/>
          </a:prstGeom>
        </p:spPr>
      </p:pic>
      <p:sp>
        <p:nvSpPr>
          <p:cNvPr id="9" name="Google Shape;280;p46">
            <a:extLst>
              <a:ext uri="{FF2B5EF4-FFF2-40B4-BE49-F238E27FC236}">
                <a16:creationId xmlns:a16="http://schemas.microsoft.com/office/drawing/2014/main" id="{2139017B-9E69-4088-9730-97EE46DB0247}"/>
              </a:ext>
            </a:extLst>
          </p:cNvPr>
          <p:cNvSpPr txBox="1"/>
          <p:nvPr/>
        </p:nvSpPr>
        <p:spPr>
          <a:xfrm>
            <a:off x="5153900" y="3107707"/>
            <a:ext cx="3565500" cy="35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Distribución de datos para entrenamiento</a:t>
            </a:r>
            <a:endParaRPr sz="1100"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58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PROCESO DE APRENDIZAJE DE SVM</a:t>
            </a:r>
            <a:endParaRPr sz="3000" dirty="0"/>
          </a:p>
        </p:txBody>
      </p:sp>
      <p:sp>
        <p:nvSpPr>
          <p:cNvPr id="466" name="Google Shape;466;p58"/>
          <p:cNvSpPr txBox="1"/>
          <p:nvPr/>
        </p:nvSpPr>
        <p:spPr>
          <a:xfrm>
            <a:off x="397775" y="1297263"/>
            <a:ext cx="7105800" cy="6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2900" b="1">
              <a:solidFill>
                <a:srgbClr val="FFFFFF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468" name="Google Shape;468;p58"/>
          <p:cNvSpPr txBox="1"/>
          <p:nvPr/>
        </p:nvSpPr>
        <p:spPr>
          <a:xfrm>
            <a:off x="616075" y="2009000"/>
            <a:ext cx="8267100" cy="66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Fase de entrenamiento </a:t>
            </a:r>
            <a:endParaRPr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Uso del 80% de la muestra total.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469" name="Google Shape;469;p58"/>
          <p:cNvSpPr txBox="1"/>
          <p:nvPr/>
        </p:nvSpPr>
        <p:spPr>
          <a:xfrm>
            <a:off x="616075" y="2948163"/>
            <a:ext cx="82671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Fase de validación</a:t>
            </a:r>
            <a:endParaRPr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Uso del 20% de la muestra total.</a:t>
            </a:r>
            <a:endParaRPr dirty="0">
              <a:solidFill>
                <a:schemeClr val="dk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470" name="Google Shape;470;p58"/>
          <p:cNvSpPr txBox="1"/>
          <p:nvPr/>
        </p:nvSpPr>
        <p:spPr>
          <a:xfrm>
            <a:off x="616075" y="3840238"/>
            <a:ext cx="82083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Prueba en set aleatorio </a:t>
            </a:r>
            <a:endParaRPr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Cambios de Normocapnia a Hipercapnia.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71" name="Google Shape;471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325" y="87600"/>
            <a:ext cx="501600" cy="50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59"/>
          <p:cNvSpPr txBox="1">
            <a:spLocks noGrp="1"/>
          </p:cNvSpPr>
          <p:nvPr>
            <p:ph type="ctrTitle"/>
          </p:nvPr>
        </p:nvSpPr>
        <p:spPr>
          <a:xfrm flipH="1">
            <a:off x="2260329" y="2498605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ANÁLISIS Y RESULTADOS</a:t>
            </a:r>
            <a:endParaRPr sz="4000"/>
          </a:p>
        </p:txBody>
      </p:sp>
      <p:sp>
        <p:nvSpPr>
          <p:cNvPr id="477" name="Google Shape;477;p59"/>
          <p:cNvSpPr txBox="1">
            <a:spLocks noGrp="1"/>
          </p:cNvSpPr>
          <p:nvPr>
            <p:ph type="title" idx="2"/>
          </p:nvPr>
        </p:nvSpPr>
        <p:spPr>
          <a:xfrm flipH="1">
            <a:off x="2260329" y="188198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0"/>
              <a:t>05</a:t>
            </a:r>
            <a:endParaRPr sz="10000"/>
          </a:p>
        </p:txBody>
      </p:sp>
      <p:cxnSp>
        <p:nvCxnSpPr>
          <p:cNvPr id="478" name="Google Shape;478;p59"/>
          <p:cNvCxnSpPr/>
          <p:nvPr/>
        </p:nvCxnSpPr>
        <p:spPr>
          <a:xfrm>
            <a:off x="2162075" y="-35700"/>
            <a:ext cx="0" cy="2382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79" name="Google Shape;479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325" y="87600"/>
            <a:ext cx="501600" cy="50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60"/>
          <p:cNvSpPr txBox="1">
            <a:spLocks noGrp="1"/>
          </p:cNvSpPr>
          <p:nvPr>
            <p:ph type="ctrTitle" idx="2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ANÁLISIS Y RESULTADOS</a:t>
            </a:r>
            <a:endParaRPr sz="3000"/>
          </a:p>
        </p:txBody>
      </p:sp>
      <p:sp>
        <p:nvSpPr>
          <p:cNvPr id="485" name="Google Shape;485;p60"/>
          <p:cNvSpPr txBox="1"/>
          <p:nvPr/>
        </p:nvSpPr>
        <p:spPr>
          <a:xfrm>
            <a:off x="399700" y="1299050"/>
            <a:ext cx="7105800" cy="50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14300"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en" sz="18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CÁLCULO DE ARI SEGÚN MODELO PROPUESTO</a:t>
            </a:r>
            <a:endParaRPr sz="18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6" name="Google Shape;486;p60"/>
          <p:cNvSpPr txBox="1"/>
          <p:nvPr/>
        </p:nvSpPr>
        <p:spPr>
          <a:xfrm>
            <a:off x="542725" y="1825500"/>
            <a:ext cx="8420400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●"/>
            </a:pPr>
            <a:r>
              <a:rPr lang="en" dirty="0">
                <a:latin typeface="Roboto" panose="020B0604020202020204" charset="0"/>
                <a:ea typeface="Roboto" panose="020B0604020202020204" charset="0"/>
                <a:cs typeface="Roboto Condensed Light"/>
                <a:sym typeface="Roboto Condensed Light"/>
              </a:rPr>
              <a:t>Mejores 7 configuraciones mediante aleatorización de parámetros</a:t>
            </a:r>
            <a:r>
              <a:rPr lang="en" dirty="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.</a:t>
            </a:r>
            <a:endParaRPr dirty="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pic>
        <p:nvPicPr>
          <p:cNvPr id="488" name="Google Shape;488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325" y="87600"/>
            <a:ext cx="501600" cy="5016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8A1D0E89-8F9F-4EA9-92EE-99B11B51F8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8075309"/>
              </p:ext>
            </p:extLst>
          </p:nvPr>
        </p:nvGraphicFramePr>
        <p:xfrm>
          <a:off x="1877645" y="2441023"/>
          <a:ext cx="5750560" cy="2502408"/>
        </p:xfrm>
        <a:graphic>
          <a:graphicData uri="http://schemas.openxmlformats.org/drawingml/2006/table">
            <a:tbl>
              <a:tblPr firstRow="1" firstCol="1" bandRow="1"/>
              <a:tblGrid>
                <a:gridCol w="1523365">
                  <a:extLst>
                    <a:ext uri="{9D8B030D-6E8A-4147-A177-3AD203B41FA5}">
                      <a16:colId xmlns:a16="http://schemas.microsoft.com/office/drawing/2014/main" val="4063650868"/>
                    </a:ext>
                  </a:extLst>
                </a:gridCol>
                <a:gridCol w="1349375">
                  <a:extLst>
                    <a:ext uri="{9D8B030D-6E8A-4147-A177-3AD203B41FA5}">
                      <a16:colId xmlns:a16="http://schemas.microsoft.com/office/drawing/2014/main" val="2152394972"/>
                    </a:ext>
                  </a:extLst>
                </a:gridCol>
                <a:gridCol w="1438910">
                  <a:extLst>
                    <a:ext uri="{9D8B030D-6E8A-4147-A177-3AD203B41FA5}">
                      <a16:colId xmlns:a16="http://schemas.microsoft.com/office/drawing/2014/main" val="528747656"/>
                    </a:ext>
                  </a:extLst>
                </a:gridCol>
                <a:gridCol w="1438910">
                  <a:extLst>
                    <a:ext uri="{9D8B030D-6E8A-4147-A177-3AD203B41FA5}">
                      <a16:colId xmlns:a16="http://schemas.microsoft.com/office/drawing/2014/main" val="1467284344"/>
                    </a:ext>
                  </a:extLst>
                </a:gridCol>
              </a:tblGrid>
              <a:tr h="44614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ES" sz="1100" b="1">
                          <a:effectLst/>
                          <a:latin typeface="Roboto" panose="020B0604020202020204" charset="0"/>
                          <a:ea typeface="Roboto" panose="020B0604020202020204" charset="0"/>
                          <a:cs typeface="Times New Roman" panose="02020603050405020304" pitchFamily="18" charset="0"/>
                        </a:rPr>
                        <a:t>CONFIGURACIÓN</a:t>
                      </a:r>
                      <a:endParaRPr lang="es-CL" sz="1100">
                        <a:effectLst/>
                        <a:latin typeface="Roboto" panose="020B0604020202020204" charset="0"/>
                        <a:ea typeface="Roboto" panose="020B060402020202020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ES" sz="1100" b="1">
                          <a:effectLst/>
                          <a:latin typeface="Roboto" panose="020B0604020202020204" charset="0"/>
                          <a:ea typeface="Roboto" panose="020B0604020202020204" charset="0"/>
                          <a:cs typeface="Times New Roman" panose="02020603050405020304" pitchFamily="18" charset="0"/>
                        </a:rPr>
                        <a:t>KERNEL</a:t>
                      </a:r>
                      <a:endParaRPr lang="es-CL" sz="1100">
                        <a:effectLst/>
                        <a:latin typeface="Roboto" panose="020B0604020202020204" charset="0"/>
                        <a:ea typeface="Roboto" panose="020B060402020202020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ES" sz="1100" b="1" dirty="0">
                          <a:effectLst/>
                          <a:latin typeface="Roboto" panose="020B0604020202020204" charset="0"/>
                          <a:ea typeface="Roboto" panose="020B0604020202020204" charset="0"/>
                          <a:cs typeface="Times New Roman" panose="02020603050405020304" pitchFamily="18" charset="0"/>
                        </a:rPr>
                        <a:t>PARÁMETRO C</a:t>
                      </a:r>
                      <a:endParaRPr lang="es-CL" sz="1100" dirty="0">
                        <a:effectLst/>
                        <a:latin typeface="Roboto" panose="020B0604020202020204" charset="0"/>
                        <a:ea typeface="Roboto" panose="020B060402020202020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ES" sz="1100" b="1" dirty="0">
                          <a:effectLst/>
                          <a:latin typeface="Roboto" panose="020B0604020202020204" charset="0"/>
                          <a:ea typeface="Roboto" panose="020B0604020202020204" charset="0"/>
                          <a:cs typeface="Times New Roman" panose="02020603050405020304" pitchFamily="18" charset="0"/>
                        </a:rPr>
                        <a:t>PARÁMETRO GAMMA</a:t>
                      </a:r>
                      <a:endParaRPr lang="es-CL" sz="1100" dirty="0">
                        <a:effectLst/>
                        <a:latin typeface="Roboto" panose="020B0604020202020204" charset="0"/>
                        <a:ea typeface="Roboto" panose="020B060402020202020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12437758"/>
                  </a:ext>
                </a:extLst>
              </a:tr>
              <a:tr h="20884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ES" sz="1100" b="1" dirty="0">
                          <a:effectLst/>
                          <a:latin typeface="Roboto" panose="020B0604020202020204" charset="0"/>
                          <a:ea typeface="Roboto" panose="020B0604020202020204" charset="0"/>
                          <a:cs typeface="Times New Roman" panose="02020603050405020304" pitchFamily="18" charset="0"/>
                        </a:rPr>
                        <a:t>CONFIGURACIÓN 1</a:t>
                      </a:r>
                      <a:endParaRPr lang="es-CL" sz="1100" b="1" dirty="0">
                        <a:effectLst/>
                        <a:latin typeface="Roboto" panose="020B0604020202020204" charset="0"/>
                        <a:ea typeface="Roboto" panose="020B060402020202020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ES" sz="1100" i="1">
                          <a:effectLst/>
                          <a:latin typeface="Roboto" panose="020B0604020202020204" charset="0"/>
                          <a:ea typeface="Roboto" panose="020B0604020202020204" charset="0"/>
                          <a:cs typeface="Times New Roman" panose="02020603050405020304" pitchFamily="18" charset="0"/>
                        </a:rPr>
                        <a:t>POLY</a:t>
                      </a:r>
                      <a:endParaRPr lang="es-CL" sz="1100">
                        <a:effectLst/>
                        <a:latin typeface="Roboto" panose="020B0604020202020204" charset="0"/>
                        <a:ea typeface="Roboto" panose="020B060402020202020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ES" sz="1100" i="1">
                          <a:effectLst/>
                          <a:latin typeface="Roboto" panose="020B0604020202020204" charset="0"/>
                          <a:ea typeface="Roboto" panose="020B0604020202020204" charset="0"/>
                          <a:cs typeface="Times New Roman" panose="02020603050405020304" pitchFamily="18" charset="0"/>
                        </a:rPr>
                        <a:t>1000</a:t>
                      </a:r>
                      <a:endParaRPr lang="es-CL" sz="1100">
                        <a:effectLst/>
                        <a:latin typeface="Roboto" panose="020B0604020202020204" charset="0"/>
                        <a:ea typeface="Roboto" panose="020B060402020202020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ES" sz="1100" i="1">
                          <a:effectLst/>
                          <a:latin typeface="Roboto" panose="020B0604020202020204" charset="0"/>
                          <a:ea typeface="Roboto" panose="020B0604020202020204" charset="0"/>
                          <a:cs typeface="Times New Roman" panose="02020603050405020304" pitchFamily="18" charset="0"/>
                        </a:rPr>
                        <a:t>‘AUTO’</a:t>
                      </a:r>
                      <a:endParaRPr lang="es-CL" sz="1100">
                        <a:effectLst/>
                        <a:latin typeface="Roboto" panose="020B0604020202020204" charset="0"/>
                        <a:ea typeface="Roboto" panose="020B060402020202020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37090829"/>
                  </a:ext>
                </a:extLst>
              </a:tr>
              <a:tr h="20884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ES" sz="1100" b="1">
                          <a:effectLst/>
                          <a:latin typeface="Roboto" panose="020B0604020202020204" charset="0"/>
                          <a:ea typeface="Roboto" panose="020B0604020202020204" charset="0"/>
                          <a:cs typeface="Times New Roman" panose="02020603050405020304" pitchFamily="18" charset="0"/>
                        </a:rPr>
                        <a:t>CONFIGURACIÓN 2</a:t>
                      </a:r>
                      <a:endParaRPr lang="es-CL" sz="1100" b="1">
                        <a:effectLst/>
                        <a:latin typeface="Roboto" panose="020B0604020202020204" charset="0"/>
                        <a:ea typeface="Roboto" panose="020B060402020202020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ES" sz="1100" i="1">
                          <a:effectLst/>
                          <a:latin typeface="Roboto" panose="020B0604020202020204" charset="0"/>
                          <a:ea typeface="Roboto" panose="020B0604020202020204" charset="0"/>
                          <a:cs typeface="Times New Roman" panose="02020603050405020304" pitchFamily="18" charset="0"/>
                        </a:rPr>
                        <a:t>RBF</a:t>
                      </a:r>
                      <a:endParaRPr lang="es-CL" sz="1100">
                        <a:effectLst/>
                        <a:latin typeface="Roboto" panose="020B0604020202020204" charset="0"/>
                        <a:ea typeface="Roboto" panose="020B060402020202020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ES" sz="1100" i="1">
                          <a:effectLst/>
                          <a:latin typeface="Roboto" panose="020B0604020202020204" charset="0"/>
                          <a:ea typeface="Roboto" panose="020B0604020202020204" charset="0"/>
                          <a:cs typeface="Times New Roman" panose="02020603050405020304" pitchFamily="18" charset="0"/>
                        </a:rPr>
                        <a:t>600</a:t>
                      </a:r>
                      <a:endParaRPr lang="es-CL" sz="1100">
                        <a:effectLst/>
                        <a:latin typeface="Roboto" panose="020B0604020202020204" charset="0"/>
                        <a:ea typeface="Roboto" panose="020B060402020202020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ES" sz="1100" i="1">
                          <a:effectLst/>
                          <a:latin typeface="Roboto" panose="020B0604020202020204" charset="0"/>
                          <a:ea typeface="Roboto" panose="020B0604020202020204" charset="0"/>
                          <a:cs typeface="Times New Roman" panose="02020603050405020304" pitchFamily="18" charset="0"/>
                        </a:rPr>
                        <a:t>‘AUTO</a:t>
                      </a:r>
                      <a:endParaRPr lang="es-CL" sz="1100">
                        <a:effectLst/>
                        <a:latin typeface="Roboto" panose="020B0604020202020204" charset="0"/>
                        <a:ea typeface="Roboto" panose="020B060402020202020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7547932"/>
                  </a:ext>
                </a:extLst>
              </a:tr>
              <a:tr h="20884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ES" sz="1100" b="1">
                          <a:effectLst/>
                          <a:latin typeface="Roboto" panose="020B0604020202020204" charset="0"/>
                          <a:ea typeface="Roboto" panose="020B0604020202020204" charset="0"/>
                          <a:cs typeface="Times New Roman" panose="02020603050405020304" pitchFamily="18" charset="0"/>
                        </a:rPr>
                        <a:t>CONFIGURACIÓN 3</a:t>
                      </a:r>
                      <a:endParaRPr lang="es-CL" sz="1100" b="1">
                        <a:effectLst/>
                        <a:latin typeface="Roboto" panose="020B0604020202020204" charset="0"/>
                        <a:ea typeface="Roboto" panose="020B060402020202020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ES" sz="1100" i="1">
                          <a:effectLst/>
                          <a:latin typeface="Roboto" panose="020B0604020202020204" charset="0"/>
                          <a:ea typeface="Roboto" panose="020B0604020202020204" charset="0"/>
                          <a:cs typeface="Times New Roman" panose="02020603050405020304" pitchFamily="18" charset="0"/>
                        </a:rPr>
                        <a:t>RBF</a:t>
                      </a:r>
                      <a:endParaRPr lang="es-CL" sz="1100">
                        <a:effectLst/>
                        <a:latin typeface="Roboto" panose="020B0604020202020204" charset="0"/>
                        <a:ea typeface="Roboto" panose="020B060402020202020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ES" sz="1100" i="1">
                          <a:effectLst/>
                          <a:latin typeface="Roboto" panose="020B0604020202020204" charset="0"/>
                          <a:ea typeface="Roboto" panose="020B0604020202020204" charset="0"/>
                          <a:cs typeface="Times New Roman" panose="02020603050405020304" pitchFamily="18" charset="0"/>
                        </a:rPr>
                        <a:t>10</a:t>
                      </a:r>
                      <a:endParaRPr lang="es-CL" sz="1100">
                        <a:effectLst/>
                        <a:latin typeface="Roboto" panose="020B0604020202020204" charset="0"/>
                        <a:ea typeface="Roboto" panose="020B060402020202020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ES" sz="1100" i="1">
                          <a:effectLst/>
                          <a:latin typeface="Roboto" panose="020B0604020202020204" charset="0"/>
                          <a:ea typeface="Roboto" panose="020B0604020202020204" charset="0"/>
                          <a:cs typeface="Times New Roman" panose="02020603050405020304" pitchFamily="18" charset="0"/>
                        </a:rPr>
                        <a:t>1</a:t>
                      </a:r>
                      <a:endParaRPr lang="es-CL" sz="1100">
                        <a:effectLst/>
                        <a:latin typeface="Roboto" panose="020B0604020202020204" charset="0"/>
                        <a:ea typeface="Roboto" panose="020B060402020202020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24641487"/>
                  </a:ext>
                </a:extLst>
              </a:tr>
              <a:tr h="20884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ES" sz="1100" b="1">
                          <a:effectLst/>
                          <a:latin typeface="Roboto" panose="020B0604020202020204" charset="0"/>
                          <a:ea typeface="Roboto" panose="020B0604020202020204" charset="0"/>
                          <a:cs typeface="Times New Roman" panose="02020603050405020304" pitchFamily="18" charset="0"/>
                        </a:rPr>
                        <a:t>CONFIGURACIÓN 4</a:t>
                      </a:r>
                      <a:endParaRPr lang="es-CL" sz="1100" b="1">
                        <a:effectLst/>
                        <a:latin typeface="Roboto" panose="020B0604020202020204" charset="0"/>
                        <a:ea typeface="Roboto" panose="020B060402020202020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ES" sz="1100" i="1">
                          <a:effectLst/>
                          <a:latin typeface="Roboto" panose="020B0604020202020204" charset="0"/>
                          <a:ea typeface="Roboto" panose="020B0604020202020204" charset="0"/>
                          <a:cs typeface="Times New Roman" panose="02020603050405020304" pitchFamily="18" charset="0"/>
                        </a:rPr>
                        <a:t>RBF</a:t>
                      </a:r>
                      <a:endParaRPr lang="es-CL" sz="1100">
                        <a:effectLst/>
                        <a:latin typeface="Roboto" panose="020B0604020202020204" charset="0"/>
                        <a:ea typeface="Roboto" panose="020B060402020202020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ES" sz="1100" i="1">
                          <a:effectLst/>
                          <a:latin typeface="Roboto" panose="020B0604020202020204" charset="0"/>
                          <a:ea typeface="Roboto" panose="020B0604020202020204" charset="0"/>
                          <a:cs typeface="Times New Roman" panose="02020603050405020304" pitchFamily="18" charset="0"/>
                        </a:rPr>
                        <a:t>500</a:t>
                      </a:r>
                      <a:endParaRPr lang="es-CL" sz="1100">
                        <a:effectLst/>
                        <a:latin typeface="Roboto" panose="020B0604020202020204" charset="0"/>
                        <a:ea typeface="Roboto" panose="020B060402020202020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ES" sz="1100" i="1">
                          <a:effectLst/>
                          <a:latin typeface="Roboto" panose="020B0604020202020204" charset="0"/>
                          <a:ea typeface="Roboto" panose="020B0604020202020204" charset="0"/>
                          <a:cs typeface="Times New Roman" panose="02020603050405020304" pitchFamily="18" charset="0"/>
                        </a:rPr>
                        <a:t>0.5</a:t>
                      </a:r>
                      <a:endParaRPr lang="es-CL" sz="1100">
                        <a:effectLst/>
                        <a:latin typeface="Roboto" panose="020B0604020202020204" charset="0"/>
                        <a:ea typeface="Roboto" panose="020B060402020202020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52816083"/>
                  </a:ext>
                </a:extLst>
              </a:tr>
              <a:tr h="20884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ES" sz="1100" b="1" dirty="0">
                          <a:effectLst/>
                          <a:latin typeface="Roboto" panose="020B0604020202020204" charset="0"/>
                          <a:ea typeface="Roboto" panose="020B0604020202020204" charset="0"/>
                          <a:cs typeface="Times New Roman" panose="02020603050405020304" pitchFamily="18" charset="0"/>
                        </a:rPr>
                        <a:t>CONFIGURACIÓN 5</a:t>
                      </a:r>
                      <a:endParaRPr lang="es-CL" sz="1100" b="1" dirty="0">
                        <a:effectLst/>
                        <a:latin typeface="Roboto" panose="020B0604020202020204" charset="0"/>
                        <a:ea typeface="Roboto" panose="020B060402020202020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ES" sz="1100" i="1">
                          <a:effectLst/>
                          <a:latin typeface="Roboto" panose="020B0604020202020204" charset="0"/>
                          <a:ea typeface="Roboto" panose="020B0604020202020204" charset="0"/>
                          <a:cs typeface="Times New Roman" panose="02020603050405020304" pitchFamily="18" charset="0"/>
                        </a:rPr>
                        <a:t>RBF</a:t>
                      </a:r>
                      <a:endParaRPr lang="es-CL" sz="1100">
                        <a:effectLst/>
                        <a:latin typeface="Roboto" panose="020B0604020202020204" charset="0"/>
                        <a:ea typeface="Roboto" panose="020B060402020202020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ES" sz="1100" i="1" dirty="0">
                          <a:effectLst/>
                          <a:latin typeface="Roboto" panose="020B0604020202020204" charset="0"/>
                          <a:ea typeface="Roboto" panose="020B0604020202020204" charset="0"/>
                          <a:cs typeface="Times New Roman" panose="02020603050405020304" pitchFamily="18" charset="0"/>
                        </a:rPr>
                        <a:t>2000</a:t>
                      </a:r>
                      <a:endParaRPr lang="es-CL" sz="1100" dirty="0">
                        <a:effectLst/>
                        <a:latin typeface="Roboto" panose="020B0604020202020204" charset="0"/>
                        <a:ea typeface="Roboto" panose="020B060402020202020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ES" sz="1100" i="1">
                          <a:effectLst/>
                          <a:latin typeface="Roboto" panose="020B0604020202020204" charset="0"/>
                          <a:ea typeface="Roboto" panose="020B0604020202020204" charset="0"/>
                          <a:cs typeface="Times New Roman" panose="02020603050405020304" pitchFamily="18" charset="0"/>
                        </a:rPr>
                        <a:t>2</a:t>
                      </a:r>
                      <a:endParaRPr lang="es-CL" sz="1100">
                        <a:effectLst/>
                        <a:latin typeface="Roboto" panose="020B0604020202020204" charset="0"/>
                        <a:ea typeface="Roboto" panose="020B060402020202020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40731345"/>
                  </a:ext>
                </a:extLst>
              </a:tr>
              <a:tr h="20884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ES" sz="1100" b="1">
                          <a:effectLst/>
                          <a:latin typeface="Roboto" panose="020B0604020202020204" charset="0"/>
                          <a:ea typeface="Roboto" panose="020B0604020202020204" charset="0"/>
                          <a:cs typeface="Times New Roman" panose="02020603050405020304" pitchFamily="18" charset="0"/>
                        </a:rPr>
                        <a:t>CONFIGURACIÓN 6</a:t>
                      </a:r>
                      <a:endParaRPr lang="es-CL" sz="1100" b="1">
                        <a:effectLst/>
                        <a:latin typeface="Roboto" panose="020B0604020202020204" charset="0"/>
                        <a:ea typeface="Roboto" panose="020B060402020202020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ES" sz="1100" i="1">
                          <a:effectLst/>
                          <a:latin typeface="Roboto" panose="020B0604020202020204" charset="0"/>
                          <a:ea typeface="Roboto" panose="020B0604020202020204" charset="0"/>
                          <a:cs typeface="Times New Roman" panose="02020603050405020304" pitchFamily="18" charset="0"/>
                        </a:rPr>
                        <a:t>RBF</a:t>
                      </a:r>
                      <a:endParaRPr lang="es-CL" sz="1100">
                        <a:effectLst/>
                        <a:latin typeface="Roboto" panose="020B0604020202020204" charset="0"/>
                        <a:ea typeface="Roboto" panose="020B060402020202020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ES" sz="1100" i="1">
                          <a:effectLst/>
                          <a:latin typeface="Roboto" panose="020B0604020202020204" charset="0"/>
                          <a:ea typeface="Roboto" panose="020B0604020202020204" charset="0"/>
                          <a:cs typeface="Times New Roman" panose="02020603050405020304" pitchFamily="18" charset="0"/>
                        </a:rPr>
                        <a:t>8000</a:t>
                      </a:r>
                      <a:endParaRPr lang="es-CL" sz="1100">
                        <a:effectLst/>
                        <a:latin typeface="Roboto" panose="020B0604020202020204" charset="0"/>
                        <a:ea typeface="Roboto" panose="020B060402020202020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ES" sz="1100" i="1">
                          <a:effectLst/>
                          <a:latin typeface="Roboto" panose="020B0604020202020204" charset="0"/>
                          <a:ea typeface="Roboto" panose="020B0604020202020204" charset="0"/>
                          <a:cs typeface="Times New Roman" panose="02020603050405020304" pitchFamily="18" charset="0"/>
                        </a:rPr>
                        <a:t>‘AUTO’</a:t>
                      </a:r>
                      <a:endParaRPr lang="es-CL" sz="1100">
                        <a:effectLst/>
                        <a:latin typeface="Roboto" panose="020B0604020202020204" charset="0"/>
                        <a:ea typeface="Roboto" panose="020B060402020202020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86932605"/>
                  </a:ext>
                </a:extLst>
              </a:tr>
              <a:tr h="20884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ES" sz="1100" b="1" dirty="0">
                          <a:effectLst/>
                          <a:latin typeface="Roboto" panose="020B0604020202020204" charset="0"/>
                          <a:ea typeface="Roboto" panose="020B0604020202020204" charset="0"/>
                          <a:cs typeface="Times New Roman" panose="02020603050405020304" pitchFamily="18" charset="0"/>
                        </a:rPr>
                        <a:t>CONFIGURACIÓN 7</a:t>
                      </a:r>
                      <a:endParaRPr lang="es-CL" sz="1100" b="1" dirty="0">
                        <a:effectLst/>
                        <a:latin typeface="Roboto" panose="020B0604020202020204" charset="0"/>
                        <a:ea typeface="Roboto" panose="020B060402020202020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ES" sz="1100" i="1">
                          <a:effectLst/>
                          <a:latin typeface="Roboto" panose="020B0604020202020204" charset="0"/>
                          <a:ea typeface="Roboto" panose="020B0604020202020204" charset="0"/>
                          <a:cs typeface="Times New Roman" panose="02020603050405020304" pitchFamily="18" charset="0"/>
                        </a:rPr>
                        <a:t>RBF</a:t>
                      </a:r>
                      <a:endParaRPr lang="es-CL" sz="1100">
                        <a:effectLst/>
                        <a:latin typeface="Roboto" panose="020B0604020202020204" charset="0"/>
                        <a:ea typeface="Roboto" panose="020B060402020202020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ES" sz="1100" i="1">
                          <a:effectLst/>
                          <a:latin typeface="Roboto" panose="020B0604020202020204" charset="0"/>
                          <a:ea typeface="Roboto" panose="020B0604020202020204" charset="0"/>
                          <a:cs typeface="Times New Roman" panose="02020603050405020304" pitchFamily="18" charset="0"/>
                        </a:rPr>
                        <a:t>3000</a:t>
                      </a:r>
                      <a:endParaRPr lang="es-CL" sz="1100">
                        <a:effectLst/>
                        <a:latin typeface="Roboto" panose="020B0604020202020204" charset="0"/>
                        <a:ea typeface="Roboto" panose="020B060402020202020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ES" sz="1100" i="1" dirty="0">
                          <a:effectLst/>
                          <a:latin typeface="Roboto" panose="020B0604020202020204" charset="0"/>
                          <a:ea typeface="Roboto" panose="020B0604020202020204" charset="0"/>
                          <a:cs typeface="Times New Roman" panose="02020603050405020304" pitchFamily="18" charset="0"/>
                        </a:rPr>
                        <a:t>1</a:t>
                      </a:r>
                      <a:endParaRPr lang="es-CL" sz="1100" dirty="0">
                        <a:effectLst/>
                        <a:latin typeface="Roboto" panose="020B0604020202020204" charset="0"/>
                        <a:ea typeface="Roboto" panose="020B060402020202020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83164042"/>
                  </a:ext>
                </a:extLst>
              </a:tr>
              <a:tr h="28514">
                <a:tc gridSpan="4"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s-ES" sz="1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CL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4404300"/>
                  </a:ext>
                </a:extLst>
              </a:tr>
              <a:tr h="191487">
                <a:tc gridSpan="4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es-CL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8869473"/>
                  </a:ext>
                </a:extLst>
              </a:tr>
            </a:tbl>
          </a:graphicData>
        </a:graphic>
      </p:graphicFrame>
      <p:sp>
        <p:nvSpPr>
          <p:cNvPr id="11" name="Google Shape;280;p46">
            <a:extLst>
              <a:ext uri="{FF2B5EF4-FFF2-40B4-BE49-F238E27FC236}">
                <a16:creationId xmlns:a16="http://schemas.microsoft.com/office/drawing/2014/main" id="{52D2D0A9-7B31-469D-811B-3644FDC93931}"/>
              </a:ext>
            </a:extLst>
          </p:cNvPr>
          <p:cNvSpPr txBox="1"/>
          <p:nvPr/>
        </p:nvSpPr>
        <p:spPr>
          <a:xfrm>
            <a:off x="3145037" y="4520245"/>
            <a:ext cx="3565500" cy="35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Mejores configuraciones obtenidas</a:t>
            </a:r>
            <a:endParaRPr sz="1100"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61"/>
          <p:cNvSpPr txBox="1">
            <a:spLocks noGrp="1"/>
          </p:cNvSpPr>
          <p:nvPr>
            <p:ph type="ctrTitle" idx="2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ANÁLISIS Y RESULTADOS</a:t>
            </a:r>
            <a:endParaRPr sz="3000" dirty="0"/>
          </a:p>
        </p:txBody>
      </p:sp>
      <p:pic>
        <p:nvPicPr>
          <p:cNvPr id="498" name="Google Shape;498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325" y="87600"/>
            <a:ext cx="501600" cy="50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n 2" descr="Gráfico&#10;&#10;Descripción generada automáticamente">
            <a:extLst>
              <a:ext uri="{FF2B5EF4-FFF2-40B4-BE49-F238E27FC236}">
                <a16:creationId xmlns:a16="http://schemas.microsoft.com/office/drawing/2014/main" id="{86CAC199-E902-47E7-8F9E-1B40730006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3767" y="1137698"/>
            <a:ext cx="2941958" cy="2057636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5" name="Imagen 4" descr="Tabla&#10;&#10;Descripción generada automáticamente">
            <a:extLst>
              <a:ext uri="{FF2B5EF4-FFF2-40B4-BE49-F238E27FC236}">
                <a16:creationId xmlns:a16="http://schemas.microsoft.com/office/drawing/2014/main" id="{D1BCD9C2-F0AD-4D4A-94AD-DDEEEB0491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1128" y="3386681"/>
            <a:ext cx="3267235" cy="1023074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7" name="Imagen 6" descr="Gráfico&#10;&#10;Descripción generada automáticamente">
            <a:extLst>
              <a:ext uri="{FF2B5EF4-FFF2-40B4-BE49-F238E27FC236}">
                <a16:creationId xmlns:a16="http://schemas.microsoft.com/office/drawing/2014/main" id="{7A7F5537-CC73-4EFC-8F8E-C8A545E6FA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57119" y="1137698"/>
            <a:ext cx="2941958" cy="2057636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9" name="Imagen 8" descr="Tabla&#10;&#10;Descripción generada automáticamente">
            <a:extLst>
              <a:ext uri="{FF2B5EF4-FFF2-40B4-BE49-F238E27FC236}">
                <a16:creationId xmlns:a16="http://schemas.microsoft.com/office/drawing/2014/main" id="{8F401A4D-AD3E-46B6-9E57-8B9DEC2C5A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94480" y="3379348"/>
            <a:ext cx="3267235" cy="1030407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8E776168-D893-4056-9E4A-ACD42B54DCB2}"/>
              </a:ext>
            </a:extLst>
          </p:cNvPr>
          <p:cNvSpPr txBox="1"/>
          <p:nvPr/>
        </p:nvSpPr>
        <p:spPr>
          <a:xfrm>
            <a:off x="1739627" y="4467553"/>
            <a:ext cx="1430236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100" b="1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CONFIGURACIÓN 1 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es-CL" sz="900" b="1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ROC: </a:t>
            </a:r>
            <a:r>
              <a:rPr lang="es-CL" sz="900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0.94 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es-CL" sz="900" b="1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Acuracy: </a:t>
            </a:r>
            <a:r>
              <a:rPr lang="es-CL" sz="900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0.67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F411AC86-CB4D-4E8E-8E27-97A0B66231F9}"/>
              </a:ext>
            </a:extLst>
          </p:cNvPr>
          <p:cNvSpPr txBox="1"/>
          <p:nvPr/>
        </p:nvSpPr>
        <p:spPr>
          <a:xfrm>
            <a:off x="6464033" y="4467553"/>
            <a:ext cx="14302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100" b="1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CONFIGURACIÓN 2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es-CL" sz="900" b="1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ROC: </a:t>
            </a:r>
            <a:r>
              <a:rPr lang="es-CL" sz="900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0.94</a:t>
            </a:r>
            <a:r>
              <a:rPr lang="es-CL" sz="900" b="1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 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es-CL" sz="900" b="1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Acuracy: </a:t>
            </a:r>
            <a:r>
              <a:rPr lang="es-CL" sz="900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0.63</a:t>
            </a:r>
          </a:p>
          <a:p>
            <a:endParaRPr lang="es-CL" sz="1100" b="1" dirty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6" name="Google Shape;506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325" y="87600"/>
            <a:ext cx="501600" cy="50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493;p61">
            <a:extLst>
              <a:ext uri="{FF2B5EF4-FFF2-40B4-BE49-F238E27FC236}">
                <a16:creationId xmlns:a16="http://schemas.microsoft.com/office/drawing/2014/main" id="{F60595B4-B908-4D43-84E7-7393948F3A89}"/>
              </a:ext>
            </a:extLst>
          </p:cNvPr>
          <p:cNvSpPr txBox="1">
            <a:spLocks/>
          </p:cNvSpPr>
          <p:nvPr/>
        </p:nvSpPr>
        <p:spPr>
          <a:xfrm>
            <a:off x="1964851" y="352850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es-CL" sz="3000" dirty="0"/>
              <a:t>ANÁLISIS Y RESULTADOS</a:t>
            </a:r>
          </a:p>
        </p:txBody>
      </p:sp>
      <p:pic>
        <p:nvPicPr>
          <p:cNvPr id="11" name="Imagen 10" descr="Gráfico&#10;&#10;Descripción generada automáticamente">
            <a:extLst>
              <a:ext uri="{FF2B5EF4-FFF2-40B4-BE49-F238E27FC236}">
                <a16:creationId xmlns:a16="http://schemas.microsoft.com/office/drawing/2014/main" id="{DE680117-65E8-4BA2-A55F-C7137A1661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3767" y="1137698"/>
            <a:ext cx="2941958" cy="2057636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12" name="Imagen 11" descr="Tabla&#10;&#10;Descripción generada automáticamente">
            <a:extLst>
              <a:ext uri="{FF2B5EF4-FFF2-40B4-BE49-F238E27FC236}">
                <a16:creationId xmlns:a16="http://schemas.microsoft.com/office/drawing/2014/main" id="{15086C4A-DAFB-4B2C-8CA6-EFF5094774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1128" y="3386681"/>
            <a:ext cx="3267235" cy="1023074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7" name="Imagen 6" descr="Gráfico&#10;&#10;Descripción generada automáticamente">
            <a:extLst>
              <a:ext uri="{FF2B5EF4-FFF2-40B4-BE49-F238E27FC236}">
                <a16:creationId xmlns:a16="http://schemas.microsoft.com/office/drawing/2014/main" id="{482B2E16-F8C7-4025-A3C7-D0AD57E3B0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57119" y="1137698"/>
            <a:ext cx="2941958" cy="2057636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9" name="Imagen 8" descr="Tabla&#10;&#10;Descripción generada automáticamente">
            <a:extLst>
              <a:ext uri="{FF2B5EF4-FFF2-40B4-BE49-F238E27FC236}">
                <a16:creationId xmlns:a16="http://schemas.microsoft.com/office/drawing/2014/main" id="{813462E5-483E-4250-BE85-8149DA503F6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94833" y="3386681"/>
            <a:ext cx="3266530" cy="1023074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19" name="CuadroTexto 18">
            <a:extLst>
              <a:ext uri="{FF2B5EF4-FFF2-40B4-BE49-F238E27FC236}">
                <a16:creationId xmlns:a16="http://schemas.microsoft.com/office/drawing/2014/main" id="{E320228C-2B05-49B0-B4BD-37525CF47D9D}"/>
              </a:ext>
            </a:extLst>
          </p:cNvPr>
          <p:cNvSpPr txBox="1"/>
          <p:nvPr/>
        </p:nvSpPr>
        <p:spPr>
          <a:xfrm>
            <a:off x="1739627" y="4514733"/>
            <a:ext cx="14302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100" b="1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CONFIGURACIÓN 3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es-CL" sz="900" b="1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ROC: </a:t>
            </a:r>
            <a:r>
              <a:rPr lang="es-CL" sz="900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0.94 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es-CL" sz="900" b="1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Acuracy: </a:t>
            </a:r>
            <a:r>
              <a:rPr lang="es-CL" sz="900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0.60</a:t>
            </a:r>
          </a:p>
          <a:p>
            <a:endParaRPr lang="es-CL" sz="1100" b="1" dirty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9757F672-BD72-4889-BE6F-9E791E10B000}"/>
              </a:ext>
            </a:extLst>
          </p:cNvPr>
          <p:cNvSpPr txBox="1"/>
          <p:nvPr/>
        </p:nvSpPr>
        <p:spPr>
          <a:xfrm>
            <a:off x="6464033" y="4514733"/>
            <a:ext cx="14302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100" b="1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CONFIGURACIÓN 4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es-CL" sz="900" b="1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ROC: </a:t>
            </a:r>
            <a:r>
              <a:rPr lang="es-CL" sz="900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0.81 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es-CL" sz="900" b="1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Acuracy: </a:t>
            </a:r>
            <a:r>
              <a:rPr lang="es-CL" sz="900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0.30</a:t>
            </a:r>
          </a:p>
          <a:p>
            <a:endParaRPr lang="es-CL" sz="1100" b="1" dirty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0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Font typeface="Arial"/>
              <a:buNone/>
            </a:pPr>
            <a:r>
              <a:rPr lang="en" sz="4000"/>
              <a:t>INTRODUCCIÓN</a:t>
            </a:r>
            <a:endParaRPr sz="4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30"/>
          <p:cNvSpPr txBox="1"/>
          <p:nvPr/>
        </p:nvSpPr>
        <p:spPr>
          <a:xfrm>
            <a:off x="416125" y="1598550"/>
            <a:ext cx="8377500" cy="19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La capacidad que poseen las máquinas hoy en día para la deteccion de patologías o estado de salud. 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Procedimientos invasivos y no invasivos.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Importancia del sistema autorregulatorio dentro del organismo.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Uso de aprendizaje automático.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7" name="Google Shape;15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325" y="87600"/>
            <a:ext cx="501600" cy="50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4" name="Google Shape;514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325" y="87600"/>
            <a:ext cx="501600" cy="5016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493;p61">
            <a:extLst>
              <a:ext uri="{FF2B5EF4-FFF2-40B4-BE49-F238E27FC236}">
                <a16:creationId xmlns:a16="http://schemas.microsoft.com/office/drawing/2014/main" id="{83225DB5-6030-45EF-BDF5-5333EC98E6D9}"/>
              </a:ext>
            </a:extLst>
          </p:cNvPr>
          <p:cNvSpPr txBox="1">
            <a:spLocks/>
          </p:cNvSpPr>
          <p:nvPr/>
        </p:nvSpPr>
        <p:spPr>
          <a:xfrm>
            <a:off x="1964851" y="352850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es-CL" sz="3000" dirty="0"/>
              <a:t>ANÁLISIS Y RESULTADOS</a:t>
            </a:r>
          </a:p>
        </p:txBody>
      </p:sp>
      <p:pic>
        <p:nvPicPr>
          <p:cNvPr id="12" name="Imagen 11" descr="Gráfico&#10;&#10;Descripción generada automáticamente">
            <a:extLst>
              <a:ext uri="{FF2B5EF4-FFF2-40B4-BE49-F238E27FC236}">
                <a16:creationId xmlns:a16="http://schemas.microsoft.com/office/drawing/2014/main" id="{E0BF22EC-1AEF-48E0-ABD0-DBACC22E3E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3767" y="1137698"/>
            <a:ext cx="2941958" cy="2057636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13" name="Imagen 12" descr="Tabla&#10;&#10;Descripción generada automáticamente">
            <a:extLst>
              <a:ext uri="{FF2B5EF4-FFF2-40B4-BE49-F238E27FC236}">
                <a16:creationId xmlns:a16="http://schemas.microsoft.com/office/drawing/2014/main" id="{A79CE794-74D2-4F90-8FFE-28D22FF05A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3945" y="3384479"/>
            <a:ext cx="3261602" cy="1027478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9" name="Imagen 8" descr="Gráfico&#10;&#10;Descripción generada automáticamente">
            <a:extLst>
              <a:ext uri="{FF2B5EF4-FFF2-40B4-BE49-F238E27FC236}">
                <a16:creationId xmlns:a16="http://schemas.microsoft.com/office/drawing/2014/main" id="{05D04CD9-3E81-439C-B6DA-009DEEE27F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57119" y="1137698"/>
            <a:ext cx="2941958" cy="2057636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11" name="Imagen 10" descr="Tabla&#10;&#10;Descripción generada automáticamente">
            <a:extLst>
              <a:ext uri="{FF2B5EF4-FFF2-40B4-BE49-F238E27FC236}">
                <a16:creationId xmlns:a16="http://schemas.microsoft.com/office/drawing/2014/main" id="{16DD09F6-DF54-47B6-BFC1-158A3BFFC1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93306" y="3384479"/>
            <a:ext cx="3269583" cy="1027478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20" name="CuadroTexto 19">
            <a:extLst>
              <a:ext uri="{FF2B5EF4-FFF2-40B4-BE49-F238E27FC236}">
                <a16:creationId xmlns:a16="http://schemas.microsoft.com/office/drawing/2014/main" id="{DB23621E-C2EF-4086-9024-BAA7BDCED0B8}"/>
              </a:ext>
            </a:extLst>
          </p:cNvPr>
          <p:cNvSpPr txBox="1"/>
          <p:nvPr/>
        </p:nvSpPr>
        <p:spPr>
          <a:xfrm>
            <a:off x="6464033" y="4475248"/>
            <a:ext cx="1430236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100" b="1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CONFIGURACIÓN 6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es-CL" sz="900" b="1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ROC: </a:t>
            </a:r>
            <a:r>
              <a:rPr lang="es-CL" sz="900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0.94 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es-CL" sz="900" b="1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Acuracy: </a:t>
            </a:r>
            <a:r>
              <a:rPr lang="es-CL" sz="900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0.78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923A9D6E-99DB-434B-B847-EDBCFCF7D4B1}"/>
              </a:ext>
            </a:extLst>
          </p:cNvPr>
          <p:cNvSpPr txBox="1"/>
          <p:nvPr/>
        </p:nvSpPr>
        <p:spPr>
          <a:xfrm>
            <a:off x="1739628" y="4475248"/>
            <a:ext cx="14302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100" b="1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CONFIGURACIÓN 5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es-CL" sz="900" b="1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ROC: </a:t>
            </a:r>
            <a:r>
              <a:rPr lang="es-CL" sz="900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0.81 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es-CL" sz="900" b="1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Acuracy: </a:t>
            </a:r>
            <a:r>
              <a:rPr lang="es-CL" sz="900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0. 36</a:t>
            </a:r>
          </a:p>
          <a:p>
            <a:endParaRPr lang="es-CL" sz="1100" b="1" dirty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" name="Google Shape;522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325" y="87600"/>
            <a:ext cx="501600" cy="5016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493;p61">
            <a:extLst>
              <a:ext uri="{FF2B5EF4-FFF2-40B4-BE49-F238E27FC236}">
                <a16:creationId xmlns:a16="http://schemas.microsoft.com/office/drawing/2014/main" id="{B4C4BBD3-1F0D-451D-9920-AE8BD9B91F60}"/>
              </a:ext>
            </a:extLst>
          </p:cNvPr>
          <p:cNvSpPr txBox="1">
            <a:spLocks/>
          </p:cNvSpPr>
          <p:nvPr/>
        </p:nvSpPr>
        <p:spPr>
          <a:xfrm>
            <a:off x="1964851" y="352850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es-CL" sz="3000" dirty="0"/>
              <a:t>ANÁLISIS Y RESULTADOS</a:t>
            </a:r>
          </a:p>
        </p:txBody>
      </p:sp>
      <p:pic>
        <p:nvPicPr>
          <p:cNvPr id="12" name="Imagen 11" descr="Gráfico&#10;&#10;Descripción generada automáticamente">
            <a:extLst>
              <a:ext uri="{FF2B5EF4-FFF2-40B4-BE49-F238E27FC236}">
                <a16:creationId xmlns:a16="http://schemas.microsoft.com/office/drawing/2014/main" id="{11D9DF1D-7D75-43CF-9198-AF5FC7F68E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1021" y="1245258"/>
            <a:ext cx="2941958" cy="2057635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13" name="Imagen 12" descr="Tabla&#10;&#10;Descripción generada automáticamente">
            <a:extLst>
              <a:ext uri="{FF2B5EF4-FFF2-40B4-BE49-F238E27FC236}">
                <a16:creationId xmlns:a16="http://schemas.microsoft.com/office/drawing/2014/main" id="{63CB1AF3-D65F-45E2-AD99-B77E416632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41199" y="3492039"/>
            <a:ext cx="3261602" cy="1024034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BCE040E6-50A4-4A5B-A16F-92F8343079DF}"/>
              </a:ext>
            </a:extLst>
          </p:cNvPr>
          <p:cNvSpPr txBox="1"/>
          <p:nvPr/>
        </p:nvSpPr>
        <p:spPr>
          <a:xfrm>
            <a:off x="3856882" y="4567690"/>
            <a:ext cx="14302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100" b="1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CONFIGURACIÓN 7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es-CL" sz="900" b="1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ROC: </a:t>
            </a:r>
            <a:r>
              <a:rPr lang="es-CL" sz="900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0.94 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es-CL" sz="900" b="1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Acuracy: </a:t>
            </a:r>
            <a:r>
              <a:rPr lang="es-CL" sz="900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0.72</a:t>
            </a:r>
          </a:p>
          <a:p>
            <a:endParaRPr lang="es-CL" sz="1100" b="1" dirty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65"/>
          <p:cNvSpPr txBox="1">
            <a:spLocks noGrp="1"/>
          </p:cNvSpPr>
          <p:nvPr>
            <p:ph type="ctrTitle" idx="2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ANÁLISIS Y RESULTADOS</a:t>
            </a:r>
            <a:endParaRPr sz="3000"/>
          </a:p>
        </p:txBody>
      </p:sp>
      <p:sp>
        <p:nvSpPr>
          <p:cNvPr id="528" name="Google Shape;528;p65"/>
          <p:cNvSpPr txBox="1"/>
          <p:nvPr/>
        </p:nvSpPr>
        <p:spPr>
          <a:xfrm>
            <a:off x="399675" y="1299050"/>
            <a:ext cx="7105800" cy="50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1430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en" sz="18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EVALUACIÓN DE RESULTADOS FINALES</a:t>
            </a:r>
            <a:endParaRPr sz="18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29" name="Google Shape;529;p65"/>
          <p:cNvSpPr txBox="1"/>
          <p:nvPr/>
        </p:nvSpPr>
        <p:spPr>
          <a:xfrm>
            <a:off x="394125" y="1760750"/>
            <a:ext cx="8563500" cy="309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Utilizando datos aleatorios.</a:t>
            </a:r>
          </a:p>
          <a:p>
            <a:pPr marL="596900" lvl="0" algn="l" rtl="0">
              <a:spcBef>
                <a:spcPts val="0"/>
              </a:spcBef>
              <a:spcAft>
                <a:spcPts val="0"/>
              </a:spcAft>
              <a:buSzPts val="1400"/>
            </a:pPr>
            <a:endParaRPr dirty="0">
              <a:latin typeface="Roboto"/>
              <a:ea typeface="Roboto"/>
              <a:cs typeface="Roboto"/>
              <a:sym typeface="Roboto"/>
            </a:endParaRPr>
          </a:p>
          <a:p>
            <a:pPr marL="9144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27 pacientes expuestos a cambios de CO2.</a:t>
            </a:r>
          </a:p>
          <a:p>
            <a:pPr marL="596900" lvl="0" algn="l" rtl="0">
              <a:spcBef>
                <a:spcPts val="0"/>
              </a:spcBef>
              <a:spcAft>
                <a:spcPts val="0"/>
              </a:spcAft>
              <a:buSzPts val="1400"/>
            </a:pPr>
            <a:endParaRPr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Normocapnia a Hipercapnia.</a:t>
            </a:r>
            <a:endParaRPr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Roboto"/>
              <a:ea typeface="Roboto"/>
              <a:cs typeface="Roboto"/>
              <a:sym typeface="Roboto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31" name="Google Shape;531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325" y="87600"/>
            <a:ext cx="501600" cy="50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n 2" descr="Gráfico, Histograma&#10;&#10;Descripción generada automáticamente">
            <a:extLst>
              <a:ext uri="{FF2B5EF4-FFF2-40B4-BE49-F238E27FC236}">
                <a16:creationId xmlns:a16="http://schemas.microsoft.com/office/drawing/2014/main" id="{02C55E93-D3BA-446D-B4C8-B9B6A16D22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3568" y="1840921"/>
            <a:ext cx="3502452" cy="2104014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9" name="Google Shape;280;p46">
            <a:extLst>
              <a:ext uri="{FF2B5EF4-FFF2-40B4-BE49-F238E27FC236}">
                <a16:creationId xmlns:a16="http://schemas.microsoft.com/office/drawing/2014/main" id="{425BB79E-A017-41AD-ADF6-27317F33EC49}"/>
              </a:ext>
            </a:extLst>
          </p:cNvPr>
          <p:cNvSpPr txBox="1"/>
          <p:nvPr/>
        </p:nvSpPr>
        <p:spPr>
          <a:xfrm>
            <a:off x="5132044" y="4025106"/>
            <a:ext cx="3565500" cy="35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Gráfico de cambios de estados</a:t>
            </a:r>
            <a:endParaRPr sz="1100"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66"/>
          <p:cNvSpPr txBox="1">
            <a:spLocks noGrp="1"/>
          </p:cNvSpPr>
          <p:nvPr>
            <p:ph type="ctrTitle" idx="2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ANÁLISIS Y RESULTADOS</a:t>
            </a:r>
            <a:endParaRPr sz="3000" dirty="0"/>
          </a:p>
        </p:txBody>
      </p:sp>
      <p:sp>
        <p:nvSpPr>
          <p:cNvPr id="537" name="Google Shape;537;p66"/>
          <p:cNvSpPr txBox="1"/>
          <p:nvPr/>
        </p:nvSpPr>
        <p:spPr>
          <a:xfrm>
            <a:off x="399675" y="1299050"/>
            <a:ext cx="7105800" cy="50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1430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en" sz="18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EVALUACIÓN DE RESULTADOS FINALES</a:t>
            </a:r>
            <a:endParaRPr sz="18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8" name="Google Shape;538;p66"/>
          <p:cNvSpPr txBox="1"/>
          <p:nvPr/>
        </p:nvSpPr>
        <p:spPr>
          <a:xfrm>
            <a:off x="771323" y="1841950"/>
            <a:ext cx="2614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  <a:cs typeface="Roboto Condensed Light"/>
                <a:sym typeface="Roboto Condensed Light"/>
              </a:rPr>
              <a:t>MEJOR MODELO EN CUANTO A CORRELACIÓN</a:t>
            </a:r>
            <a:endParaRPr dirty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  <a:cs typeface="Roboto Condensed Light"/>
              <a:sym typeface="Roboto Condensed Light"/>
            </a:endParaRPr>
          </a:p>
        </p:txBody>
      </p:sp>
      <p:sp>
        <p:nvSpPr>
          <p:cNvPr id="539" name="Google Shape;539;p66"/>
          <p:cNvSpPr txBox="1"/>
          <p:nvPr/>
        </p:nvSpPr>
        <p:spPr>
          <a:xfrm>
            <a:off x="5742423" y="1841950"/>
            <a:ext cx="2614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  <a:cs typeface="Roboto Condensed Light"/>
                <a:sym typeface="Roboto Condensed Light"/>
              </a:rPr>
              <a:t>MEJOR MODELO EN CUANTO A ERROR CUADRÁTICO</a:t>
            </a:r>
            <a:endParaRPr dirty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  <a:cs typeface="Roboto Condensed Light"/>
              <a:sym typeface="Roboto Condensed Light"/>
            </a:endParaRPr>
          </a:p>
        </p:txBody>
      </p:sp>
      <p:pic>
        <p:nvPicPr>
          <p:cNvPr id="542" name="Google Shape;542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325" y="87600"/>
            <a:ext cx="501600" cy="50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Imagen 10" descr="Gráfico&#10;&#10;Descripción generada automáticamente">
            <a:extLst>
              <a:ext uri="{FF2B5EF4-FFF2-40B4-BE49-F238E27FC236}">
                <a16:creationId xmlns:a16="http://schemas.microsoft.com/office/drawing/2014/main" id="{93058908-E8E0-44AD-9784-6E84F571BE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223" y="2538750"/>
            <a:ext cx="3502452" cy="2091234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5" name="Imagen 4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2640A5BB-0E9A-4716-8284-A4149CE582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98597" y="2571750"/>
            <a:ext cx="3502452" cy="2091234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45A74F6B-35DE-45E4-BAFD-C9A660DE03E3}"/>
              </a:ext>
            </a:extLst>
          </p:cNvPr>
          <p:cNvSpPr txBox="1"/>
          <p:nvPr/>
        </p:nvSpPr>
        <p:spPr>
          <a:xfrm>
            <a:off x="1478331" y="4711184"/>
            <a:ext cx="14302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900" b="1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CORRELACIÓN: </a:t>
            </a:r>
            <a:r>
              <a:rPr lang="es-CL" sz="900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0.80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3C13D87C-E0F0-4882-98C8-6106A31BCB8F}"/>
              </a:ext>
            </a:extLst>
          </p:cNvPr>
          <p:cNvSpPr txBox="1"/>
          <p:nvPr/>
        </p:nvSpPr>
        <p:spPr>
          <a:xfrm>
            <a:off x="6464033" y="4711184"/>
            <a:ext cx="14302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900" b="1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E.C.M: </a:t>
            </a:r>
            <a:r>
              <a:rPr lang="es-CL" sz="900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0.28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67"/>
          <p:cNvSpPr txBox="1">
            <a:spLocks noGrp="1"/>
          </p:cNvSpPr>
          <p:nvPr>
            <p:ph type="ctrTitle" idx="2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ANÁLISIS Y RESULTADOS</a:t>
            </a:r>
            <a:endParaRPr sz="3000"/>
          </a:p>
        </p:txBody>
      </p:sp>
      <p:sp>
        <p:nvSpPr>
          <p:cNvPr id="548" name="Google Shape;548;p67"/>
          <p:cNvSpPr txBox="1"/>
          <p:nvPr/>
        </p:nvSpPr>
        <p:spPr>
          <a:xfrm>
            <a:off x="399675" y="1299050"/>
            <a:ext cx="7105800" cy="50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1430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en" sz="18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EVALUACIÓN DE RESULTADOS FINALES</a:t>
            </a:r>
            <a:endParaRPr sz="18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49" name="Google Shape;549;p67"/>
          <p:cNvSpPr txBox="1"/>
          <p:nvPr/>
        </p:nvSpPr>
        <p:spPr>
          <a:xfrm>
            <a:off x="3264600" y="1841950"/>
            <a:ext cx="2614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oboto" panose="020B0604020202020204" charset="0"/>
                <a:ea typeface="Roboto" panose="020B0604020202020204" charset="0"/>
                <a:cs typeface="Roboto Condensed Light"/>
                <a:sym typeface="Roboto Condensed Light"/>
              </a:rPr>
              <a:t>MEJOR MODELO EN CUANTO A CURVA DE ROC</a:t>
            </a:r>
            <a:endParaRPr dirty="0">
              <a:latin typeface="Roboto" panose="020B0604020202020204" charset="0"/>
              <a:ea typeface="Roboto" panose="020B0604020202020204" charset="0"/>
              <a:cs typeface="Roboto Condensed Light"/>
              <a:sym typeface="Roboto Condensed Light"/>
            </a:endParaRPr>
          </a:p>
        </p:txBody>
      </p:sp>
      <p:pic>
        <p:nvPicPr>
          <p:cNvPr id="551" name="Google Shape;551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325" y="87600"/>
            <a:ext cx="501600" cy="50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Imagen 8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54B47C59-B240-49B4-A205-F573444AEA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0774" y="2525501"/>
            <a:ext cx="3502452" cy="2104014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9FB8D7DE-4086-42D4-9DAB-547096E871FB}"/>
              </a:ext>
            </a:extLst>
          </p:cNvPr>
          <p:cNvSpPr txBox="1"/>
          <p:nvPr/>
        </p:nvSpPr>
        <p:spPr>
          <a:xfrm>
            <a:off x="3856882" y="4697466"/>
            <a:ext cx="14302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900" b="1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CURVA ROC: </a:t>
            </a:r>
            <a:r>
              <a:rPr lang="es-CL" sz="900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0.94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68"/>
          <p:cNvSpPr txBox="1">
            <a:spLocks noGrp="1"/>
          </p:cNvSpPr>
          <p:nvPr>
            <p:ph type="ctrTitle" idx="2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ANÁLISIS Y RESULTADOS</a:t>
            </a:r>
            <a:endParaRPr sz="3000"/>
          </a:p>
        </p:txBody>
      </p:sp>
      <p:sp>
        <p:nvSpPr>
          <p:cNvPr id="557" name="Google Shape;557;p68"/>
          <p:cNvSpPr txBox="1"/>
          <p:nvPr/>
        </p:nvSpPr>
        <p:spPr>
          <a:xfrm>
            <a:off x="366800" y="1299050"/>
            <a:ext cx="7105800" cy="50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1430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en" sz="18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COMPARACIÓN DE MODELOS EXISTENTES</a:t>
            </a:r>
            <a:endParaRPr sz="18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58" name="Google Shape;558;p68"/>
          <p:cNvSpPr txBox="1"/>
          <p:nvPr/>
        </p:nvSpPr>
        <p:spPr>
          <a:xfrm>
            <a:off x="758664" y="2120897"/>
            <a:ext cx="4277463" cy="12618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●"/>
            </a:pPr>
            <a:r>
              <a:rPr lang="en" dirty="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Basado en estudio realizado por Simpson</a:t>
            </a:r>
            <a:endParaRPr dirty="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.</a:t>
            </a:r>
            <a:endParaRPr dirty="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●"/>
            </a:pPr>
            <a:r>
              <a:rPr lang="en" dirty="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Valores de 0.91 expuestos anteriormente.</a:t>
            </a:r>
          </a:p>
          <a:p>
            <a:pPr marL="139700" lvl="0" algn="l" rtl="0">
              <a:spcBef>
                <a:spcPts val="0"/>
              </a:spcBef>
              <a:spcAft>
                <a:spcPts val="0"/>
              </a:spcAft>
              <a:buSzPts val="1400"/>
            </a:pPr>
            <a:endParaRPr dirty="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●"/>
            </a:pPr>
            <a:r>
              <a:rPr lang="en" dirty="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Valores de 0.94 expuestos recientemente.</a:t>
            </a:r>
            <a:endParaRPr dirty="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pic>
        <p:nvPicPr>
          <p:cNvPr id="559" name="Google Shape;559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325" y="87600"/>
            <a:ext cx="501600" cy="50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n 2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AB8A9428-DB2E-4DCA-B200-85DAE0086B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2361" y="1875829"/>
            <a:ext cx="2696847" cy="1939952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D37DE6C2-7565-4240-8455-E3CC03F3513D}"/>
              </a:ext>
            </a:extLst>
          </p:cNvPr>
          <p:cNvSpPr/>
          <p:nvPr/>
        </p:nvSpPr>
        <p:spPr>
          <a:xfrm>
            <a:off x="6590785" y="3954789"/>
            <a:ext cx="148075" cy="62345"/>
          </a:xfrm>
          <a:prstGeom prst="rect">
            <a:avLst/>
          </a:prstGeom>
          <a:solidFill>
            <a:srgbClr val="00B050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6616E72E-8FB8-48A9-A721-64EC60999F48}"/>
              </a:ext>
            </a:extLst>
          </p:cNvPr>
          <p:cNvSpPr/>
          <p:nvPr/>
        </p:nvSpPr>
        <p:spPr>
          <a:xfrm>
            <a:off x="5878653" y="3954789"/>
            <a:ext cx="148075" cy="62345"/>
          </a:xfrm>
          <a:prstGeom prst="rect">
            <a:avLst/>
          </a:prstGeom>
          <a:solidFill>
            <a:srgbClr val="FFFF00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692AA556-FEED-42B0-8A5C-15E87DC27913}"/>
              </a:ext>
            </a:extLst>
          </p:cNvPr>
          <p:cNvSpPr/>
          <p:nvPr/>
        </p:nvSpPr>
        <p:spPr>
          <a:xfrm>
            <a:off x="7302917" y="3951326"/>
            <a:ext cx="148075" cy="62345"/>
          </a:xfrm>
          <a:prstGeom prst="rect">
            <a:avLst/>
          </a:prstGeom>
          <a:solidFill>
            <a:srgbClr val="C00000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48574A04-DD8B-4737-8440-E17D01A32513}"/>
              </a:ext>
            </a:extLst>
          </p:cNvPr>
          <p:cNvSpPr txBox="1"/>
          <p:nvPr/>
        </p:nvSpPr>
        <p:spPr>
          <a:xfrm>
            <a:off x="5583381" y="4132213"/>
            <a:ext cx="7386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800" b="1" dirty="0">
                <a:latin typeface="Roboto" panose="020B0604020202020204" charset="0"/>
                <a:ea typeface="Roboto" panose="020B0604020202020204" charset="0"/>
              </a:rPr>
              <a:t>ROC de modelo nuevo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5EC0F905-B3F7-459F-AC4B-E7B4844F044E}"/>
              </a:ext>
            </a:extLst>
          </p:cNvPr>
          <p:cNvSpPr txBox="1"/>
          <p:nvPr/>
        </p:nvSpPr>
        <p:spPr>
          <a:xfrm>
            <a:off x="6295513" y="4132213"/>
            <a:ext cx="7386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800" b="1" dirty="0">
                <a:latin typeface="Roboto" panose="020B0604020202020204" charset="0"/>
                <a:ea typeface="Roboto" panose="020B0604020202020204" charset="0"/>
              </a:rPr>
              <a:t>ROC de modelo anterior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659D6E2F-1398-4DF4-BCD0-3524758E6EF6}"/>
              </a:ext>
            </a:extLst>
          </p:cNvPr>
          <p:cNvSpPr txBox="1"/>
          <p:nvPr/>
        </p:nvSpPr>
        <p:spPr>
          <a:xfrm>
            <a:off x="7007645" y="4167114"/>
            <a:ext cx="7386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800" b="1" dirty="0">
                <a:latin typeface="Roboto" panose="020B0604020202020204" charset="0"/>
                <a:ea typeface="Roboto" panose="020B0604020202020204" charset="0"/>
              </a:rPr>
              <a:t>Delimitante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69"/>
          <p:cNvSpPr txBox="1">
            <a:spLocks noGrp="1"/>
          </p:cNvSpPr>
          <p:nvPr>
            <p:ph type="ctrTitle"/>
          </p:nvPr>
        </p:nvSpPr>
        <p:spPr>
          <a:xfrm flipH="1">
            <a:off x="2260329" y="2498605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CONCLUSIONES Y RECOMENDACIONES</a:t>
            </a:r>
            <a:endParaRPr sz="4000"/>
          </a:p>
        </p:txBody>
      </p:sp>
      <p:sp>
        <p:nvSpPr>
          <p:cNvPr id="565" name="Google Shape;565;p69"/>
          <p:cNvSpPr txBox="1">
            <a:spLocks noGrp="1"/>
          </p:cNvSpPr>
          <p:nvPr>
            <p:ph type="title" idx="2"/>
          </p:nvPr>
        </p:nvSpPr>
        <p:spPr>
          <a:xfrm flipH="1">
            <a:off x="2260329" y="188198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0"/>
              <a:t>06</a:t>
            </a:r>
            <a:endParaRPr sz="10000"/>
          </a:p>
        </p:txBody>
      </p:sp>
      <p:cxnSp>
        <p:nvCxnSpPr>
          <p:cNvPr id="566" name="Google Shape;566;p69"/>
          <p:cNvCxnSpPr/>
          <p:nvPr/>
        </p:nvCxnSpPr>
        <p:spPr>
          <a:xfrm>
            <a:off x="2162075" y="-35700"/>
            <a:ext cx="0" cy="2382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67" name="Google Shape;567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325" y="87600"/>
            <a:ext cx="501600" cy="50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70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CONCLUSIONES Y RECOMENDACIONES</a:t>
            </a:r>
            <a:endParaRPr sz="3000"/>
          </a:p>
        </p:txBody>
      </p:sp>
      <p:sp>
        <p:nvSpPr>
          <p:cNvPr id="573" name="Google Shape;573;p70"/>
          <p:cNvSpPr txBox="1"/>
          <p:nvPr/>
        </p:nvSpPr>
        <p:spPr>
          <a:xfrm>
            <a:off x="493375" y="1710400"/>
            <a:ext cx="8288700" cy="32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●"/>
            </a:pPr>
            <a:r>
              <a:rPr lang="en" dirty="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Énfasis en hipótesis y objetivos planteados.</a:t>
            </a:r>
            <a:endParaRPr dirty="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●"/>
            </a:pPr>
            <a:r>
              <a:rPr lang="en" dirty="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Support Vector Machine.</a:t>
            </a:r>
            <a:endParaRPr dirty="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●"/>
            </a:pPr>
            <a:r>
              <a:rPr lang="en" dirty="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Modelo mas exacto.</a:t>
            </a:r>
            <a:endParaRPr dirty="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●"/>
            </a:pPr>
            <a:r>
              <a:rPr lang="en" dirty="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Hacer mayor énfasis en preprocesamiento.</a:t>
            </a:r>
            <a:endParaRPr dirty="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●"/>
            </a:pPr>
            <a:r>
              <a:rPr lang="en" dirty="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Variabilidad de datos.</a:t>
            </a:r>
            <a:endParaRPr dirty="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●"/>
            </a:pPr>
            <a:r>
              <a:rPr lang="en" dirty="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Toma de muestras.</a:t>
            </a:r>
            <a:endParaRPr dirty="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pic>
        <p:nvPicPr>
          <p:cNvPr id="574" name="Google Shape;574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325" y="87600"/>
            <a:ext cx="501600" cy="50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n 2" descr="Icono&#10;&#10;Descripción generada automáticamente">
            <a:extLst>
              <a:ext uri="{FF2B5EF4-FFF2-40B4-BE49-F238E27FC236}">
                <a16:creationId xmlns:a16="http://schemas.microsoft.com/office/drawing/2014/main" id="{A346288A-E470-4B77-894B-65ED0EAFBD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3147" y="1547991"/>
            <a:ext cx="1315877" cy="1315877"/>
          </a:xfrm>
          <a:prstGeom prst="rect">
            <a:avLst/>
          </a:prstGeom>
        </p:spPr>
      </p:pic>
      <p:pic>
        <p:nvPicPr>
          <p:cNvPr id="5" name="Imagen 4" descr="Icono&#10;&#10;Descripción generada automáticamente">
            <a:extLst>
              <a:ext uri="{FF2B5EF4-FFF2-40B4-BE49-F238E27FC236}">
                <a16:creationId xmlns:a16="http://schemas.microsoft.com/office/drawing/2014/main" id="{7A491E84-0B56-478B-BA61-E8C6CEFDF3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6722" y="2766529"/>
            <a:ext cx="1458367" cy="1458367"/>
          </a:xfrm>
          <a:prstGeom prst="rect">
            <a:avLst/>
          </a:prstGeom>
        </p:spPr>
      </p:pic>
      <p:pic>
        <p:nvPicPr>
          <p:cNvPr id="7170" name="Picture 2" descr="Cerebro Realisto PNG transparente - StickPNG">
            <a:extLst>
              <a:ext uri="{FF2B5EF4-FFF2-40B4-BE49-F238E27FC236}">
                <a16:creationId xmlns:a16="http://schemas.microsoft.com/office/drawing/2014/main" id="{94748431-C159-4260-96F1-0C765C0964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1085" y="3079376"/>
            <a:ext cx="1823285" cy="1145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1"/>
          <p:cNvSpPr txBox="1">
            <a:spLocks noGrp="1"/>
          </p:cNvSpPr>
          <p:nvPr>
            <p:ph type="ctrTitle"/>
          </p:nvPr>
        </p:nvSpPr>
        <p:spPr>
          <a:xfrm flipH="1">
            <a:off x="1366100" y="3297250"/>
            <a:ext cx="5751600" cy="102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PLANTEAMIENTO DEL PROBLEMA</a:t>
            </a:r>
            <a:endParaRPr sz="4000"/>
          </a:p>
        </p:txBody>
      </p:sp>
      <p:sp>
        <p:nvSpPr>
          <p:cNvPr id="163" name="Google Shape;163;p31"/>
          <p:cNvSpPr txBox="1">
            <a:spLocks noGrp="1"/>
          </p:cNvSpPr>
          <p:nvPr>
            <p:ph type="title" idx="2"/>
          </p:nvPr>
        </p:nvSpPr>
        <p:spPr>
          <a:xfrm flipH="1">
            <a:off x="1147579" y="23238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0"/>
              <a:t>01</a:t>
            </a:r>
            <a:endParaRPr sz="10000"/>
          </a:p>
        </p:txBody>
      </p:sp>
      <p:cxnSp>
        <p:nvCxnSpPr>
          <p:cNvPr id="164" name="Google Shape;164;p31"/>
          <p:cNvCxnSpPr/>
          <p:nvPr/>
        </p:nvCxnSpPr>
        <p:spPr>
          <a:xfrm>
            <a:off x="0" y="4028275"/>
            <a:ext cx="1561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65" name="Google Shape;16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325" y="87600"/>
            <a:ext cx="501600" cy="50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2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PLANTEAMIENTO DEL PROBLEMA</a:t>
            </a:r>
            <a:endParaRPr sz="3000"/>
          </a:p>
        </p:txBody>
      </p:sp>
      <p:pic>
        <p:nvPicPr>
          <p:cNvPr id="171" name="Google Shape;17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325" y="87600"/>
            <a:ext cx="501600" cy="50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32"/>
          <p:cNvSpPr txBox="1"/>
          <p:nvPr/>
        </p:nvSpPr>
        <p:spPr>
          <a:xfrm>
            <a:off x="416125" y="1638894"/>
            <a:ext cx="8377500" cy="254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Complejidad del  cerebro en la actualidad.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Sistema de autorregulación cerebral.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Enfermedades neurodegenerativas.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Índice de autorregulación cerebral (ARI).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Procedimientos para la obtención de ARI. 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3" name="Google Shape;173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55425" y="1771837"/>
            <a:ext cx="3115074" cy="1752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3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OBJETIVOS</a:t>
            </a:r>
            <a:endParaRPr sz="3000"/>
          </a:p>
        </p:txBody>
      </p:sp>
      <p:pic>
        <p:nvPicPr>
          <p:cNvPr id="179" name="Google Shape;17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325" y="87600"/>
            <a:ext cx="501600" cy="50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33"/>
          <p:cNvSpPr txBox="1"/>
          <p:nvPr/>
        </p:nvSpPr>
        <p:spPr>
          <a:xfrm>
            <a:off x="511800" y="1694400"/>
            <a:ext cx="8120400" cy="175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Objetivo general</a:t>
            </a:r>
            <a:endParaRPr sz="1600"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 dirty="0"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marL="457200" lvl="0" indent="-3175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Crear un modelo de estimación mediante algoritmo de Support Vector Machine (SVM) para la obtención del índice de autorregulación cerebral.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Red Hat Text"/>
              <a:ea typeface="Red Hat Text"/>
              <a:cs typeface="Red Hat Text"/>
              <a:sym typeface="Red Hat Tex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Red Hat Text"/>
              <a:ea typeface="Red Hat Text"/>
              <a:cs typeface="Red Hat Text"/>
              <a:sym typeface="Red Hat Tex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Red Hat Text"/>
              <a:ea typeface="Red Hat Text"/>
              <a:cs typeface="Red Hat Text"/>
              <a:sym typeface="Red Hat Tex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4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OBJETIVOS</a:t>
            </a:r>
            <a:endParaRPr sz="3000"/>
          </a:p>
        </p:txBody>
      </p:sp>
      <p:sp>
        <p:nvSpPr>
          <p:cNvPr id="186" name="Google Shape;186;p34"/>
          <p:cNvSpPr txBox="1"/>
          <p:nvPr/>
        </p:nvSpPr>
        <p:spPr>
          <a:xfrm>
            <a:off x="416125" y="1167563"/>
            <a:ext cx="8120400" cy="39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Objetivos específicos</a:t>
            </a:r>
            <a:endParaRPr sz="1600"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Reconocer la función que tiene el sistema de autorregulación cerebral y el índice de autorregulación.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Identificar variables que afectan directamente al sistema de autorregulación cerebral.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Comparar resultados de modelos de aprendizaje automático existentes en el área del índice autorregulatorio expuestos por investigadores.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Definir un modelo de aprendizaje automático para la obtención del índice de autorregulación cerebral.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Interpretar los modelos de aprendizaje para conseguir valores certeros en cuanto a la obtención del índice de autorregulación cerebral.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Red Hat Text"/>
              <a:ea typeface="Red Hat Text"/>
              <a:cs typeface="Red Hat Text"/>
              <a:sym typeface="Red Hat Tex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Red Hat Text"/>
              <a:ea typeface="Red Hat Text"/>
              <a:cs typeface="Red Hat Text"/>
              <a:sym typeface="Red Hat Text"/>
            </a:endParaRPr>
          </a:p>
        </p:txBody>
      </p:sp>
      <p:pic>
        <p:nvPicPr>
          <p:cNvPr id="187" name="Google Shape;18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325" y="87600"/>
            <a:ext cx="501600" cy="50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5"/>
          <p:cNvSpPr txBox="1">
            <a:spLocks noGrp="1"/>
          </p:cNvSpPr>
          <p:nvPr>
            <p:ph type="ctrTitle"/>
          </p:nvPr>
        </p:nvSpPr>
        <p:spPr>
          <a:xfrm>
            <a:off x="1964851" y="2147443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SOLUCIÓN PROPUESTA</a:t>
            </a:r>
            <a:endParaRPr sz="3000"/>
          </a:p>
        </p:txBody>
      </p:sp>
      <p:pic>
        <p:nvPicPr>
          <p:cNvPr id="193" name="Google Shape;19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325" y="87600"/>
            <a:ext cx="501600" cy="50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35"/>
          <p:cNvSpPr txBox="1"/>
          <p:nvPr/>
        </p:nvSpPr>
        <p:spPr>
          <a:xfrm>
            <a:off x="836350" y="3093643"/>
            <a:ext cx="8137500" cy="127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indent="-317500">
              <a:buClr>
                <a:schemeClr val="dk1"/>
              </a:buClr>
              <a:buSzPts val="1400"/>
              <a:buFont typeface="Roboto"/>
              <a:buChar char="●"/>
            </a:pPr>
            <a:r>
              <a:rPr lang="es-MX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Uso del algoritmo de Support Vector Machines.</a:t>
            </a:r>
          </a:p>
          <a:p>
            <a:pPr marL="13970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endParaRPr lang="en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Modelo Aaslid-Tiecks y modelo Simpson.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Valores de entrada y salida.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5" name="Google Shape;195;p35"/>
          <p:cNvSpPr txBox="1">
            <a:spLocks noGrp="1"/>
          </p:cNvSpPr>
          <p:nvPr>
            <p:ph type="ctrTitle"/>
          </p:nvPr>
        </p:nvSpPr>
        <p:spPr>
          <a:xfrm>
            <a:off x="1964851" y="8760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HIPÓTESIS</a:t>
            </a:r>
            <a:endParaRPr sz="3000"/>
          </a:p>
        </p:txBody>
      </p:sp>
      <p:sp>
        <p:nvSpPr>
          <p:cNvPr id="196" name="Google Shape;196;p35"/>
          <p:cNvSpPr txBox="1"/>
          <p:nvPr/>
        </p:nvSpPr>
        <p:spPr>
          <a:xfrm>
            <a:off x="644925" y="917350"/>
            <a:ext cx="81231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“A través de un algoritmo de aprendizaje automático correspondiente a Support Vector Machine, se logra conseguir un modelo para la obtención del índice de autorregulación cerebral con una tasa de fallo menor a los modelos ya existentes.”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6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ALCANCES Y LIMITACIONES</a:t>
            </a:r>
            <a:endParaRPr sz="3000"/>
          </a:p>
        </p:txBody>
      </p:sp>
      <p:pic>
        <p:nvPicPr>
          <p:cNvPr id="202" name="Google Shape;20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325" y="87600"/>
            <a:ext cx="501600" cy="50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36"/>
          <p:cNvSpPr txBox="1"/>
          <p:nvPr/>
        </p:nvSpPr>
        <p:spPr>
          <a:xfrm>
            <a:off x="416125" y="1736775"/>
            <a:ext cx="81087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Modelo más exacto y eficaz utilizando aprendizaje automático.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Variabilidad de datos.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Contexto actual de pandemia.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04" name="Google Shape;204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10200" y="3303675"/>
            <a:ext cx="1381300" cy="138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ech Newsletter by Slidesgo">
  <a:themeElements>
    <a:clrScheme name="Simple Light">
      <a:dk1>
        <a:srgbClr val="434343"/>
      </a:dk1>
      <a:lt1>
        <a:srgbClr val="FFFFFF"/>
      </a:lt1>
      <a:dk2>
        <a:srgbClr val="595959"/>
      </a:dk2>
      <a:lt2>
        <a:srgbClr val="EEEEEE"/>
      </a:lt2>
      <a:accent1>
        <a:srgbClr val="F3F3F3"/>
      </a:accent1>
      <a:accent2>
        <a:srgbClr val="D9D9D9"/>
      </a:accent2>
      <a:accent3>
        <a:srgbClr val="B7B7B7"/>
      </a:accent3>
      <a:accent4>
        <a:srgbClr val="999999"/>
      </a:accent4>
      <a:accent5>
        <a:srgbClr val="666666"/>
      </a:accent5>
      <a:accent6>
        <a:srgbClr val="000000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714</TotalTime>
  <Words>1167</Words>
  <Application>Microsoft Office PowerPoint</Application>
  <PresentationFormat>Presentación en pantalla (16:9)</PresentationFormat>
  <Paragraphs>329</Paragraphs>
  <Slides>37</Slides>
  <Notes>35</Notes>
  <HiddenSlides>0</HiddenSlides>
  <MMClips>0</MMClips>
  <ScaleCrop>false</ScaleCrop>
  <HeadingPairs>
    <vt:vector size="8" baseType="variant">
      <vt:variant>
        <vt:lpstr>Fuentes usadas</vt:lpstr>
      </vt:variant>
      <vt:variant>
        <vt:i4>13</vt:i4>
      </vt:variant>
      <vt:variant>
        <vt:lpstr>Tema</vt:lpstr>
      </vt:variant>
      <vt:variant>
        <vt:i4>1</vt:i4>
      </vt:variant>
      <vt:variant>
        <vt:lpstr>Servidores OLE incrustados</vt:lpstr>
      </vt:variant>
      <vt:variant>
        <vt:i4>1</vt:i4>
      </vt:variant>
      <vt:variant>
        <vt:lpstr>Títulos de diapositiva</vt:lpstr>
      </vt:variant>
      <vt:variant>
        <vt:i4>37</vt:i4>
      </vt:variant>
    </vt:vector>
  </HeadingPairs>
  <TitlesOfParts>
    <vt:vector size="52" baseType="lpstr">
      <vt:lpstr>Red Hat Text</vt:lpstr>
      <vt:lpstr>Cambria Math</vt:lpstr>
      <vt:lpstr>Exo 2</vt:lpstr>
      <vt:lpstr>Courier New</vt:lpstr>
      <vt:lpstr>Fira Sans Extra Condensed Medium</vt:lpstr>
      <vt:lpstr>Helvetica</vt:lpstr>
      <vt:lpstr>Arial</vt:lpstr>
      <vt:lpstr>Roboto Condensed Light</vt:lpstr>
      <vt:lpstr>Roboto</vt:lpstr>
      <vt:lpstr>Red Hat Display</vt:lpstr>
      <vt:lpstr>Roboto Condensed</vt:lpstr>
      <vt:lpstr>Squada One</vt:lpstr>
      <vt:lpstr>Times New Roman</vt:lpstr>
      <vt:lpstr>Tech Newsletter by Slidesgo</vt:lpstr>
      <vt:lpstr>Document</vt:lpstr>
      <vt:lpstr>“Método de estimación del índice de Autorregulación Cerebral utilizando SVM” </vt:lpstr>
      <vt:lpstr>CONTENIDOS </vt:lpstr>
      <vt:lpstr>INTRODUCCIÓN </vt:lpstr>
      <vt:lpstr>PLANTEAMIENTO DEL PROBLEMA</vt:lpstr>
      <vt:lpstr>PLANTEAMIENTO DEL PROBLEMA</vt:lpstr>
      <vt:lpstr>OBJETIVOS</vt:lpstr>
      <vt:lpstr>OBJETIVOS</vt:lpstr>
      <vt:lpstr>SOLUCIÓN PROPUESTA</vt:lpstr>
      <vt:lpstr>ALCANCES Y LIMITACIONES</vt:lpstr>
      <vt:lpstr>MARCO TEÓRICO Y ESTADO DEL ARTE</vt:lpstr>
      <vt:lpstr>SISTEMA DE AUTORREGULACIÓN CEREBRAL</vt:lpstr>
      <vt:lpstr>MODELO DE AASLID-TIECKS</vt:lpstr>
      <vt:lpstr>ÍNDICE DE AUTORREGULACIÓN CEREBRAL</vt:lpstr>
      <vt:lpstr>ENFERMADES COMPROMETIDAS</vt:lpstr>
      <vt:lpstr>SUPPORT VECTOR MACHINE</vt:lpstr>
      <vt:lpstr>SUPPORT VECTOR MACHINE</vt:lpstr>
      <vt:lpstr>METODOLOGÍA</vt:lpstr>
      <vt:lpstr>LINEA DE TIEMPO INVESTIGATIVA</vt:lpstr>
      <vt:lpstr>DESCRIPCIÓN DE MODELO ACTUAL</vt:lpstr>
      <vt:lpstr>DESCRIPCIÓN DE MODELO ACTUAL</vt:lpstr>
      <vt:lpstr>DESARROLLO</vt:lpstr>
      <vt:lpstr>DESCRIPCIÓN DEL FLUJOGRAMA DE CALCULO</vt:lpstr>
      <vt:lpstr>PROPUESTA DE MODELO</vt:lpstr>
      <vt:lpstr>ANÁLISIS DE DATOS</vt:lpstr>
      <vt:lpstr>PROCESO DE APRENDIZAJE DE SVM</vt:lpstr>
      <vt:lpstr>ANÁLISIS Y RESULTADOS</vt:lpstr>
      <vt:lpstr>ANÁLISIS Y RESULTADOS</vt:lpstr>
      <vt:lpstr>ANÁLISIS Y RESULTADOS</vt:lpstr>
      <vt:lpstr>Presentación de PowerPoint</vt:lpstr>
      <vt:lpstr>Presentación de PowerPoint</vt:lpstr>
      <vt:lpstr>Presentación de PowerPoint</vt:lpstr>
      <vt:lpstr>ANÁLISIS Y RESULTADOS</vt:lpstr>
      <vt:lpstr>ANÁLISIS Y RESULTADOS</vt:lpstr>
      <vt:lpstr>ANÁLISIS Y RESULTADOS</vt:lpstr>
      <vt:lpstr>ANÁLISIS Y RESULTADOS</vt:lpstr>
      <vt:lpstr>CONCLUSIONES Y RECOMENDACIONES</vt:lpstr>
      <vt:lpstr>CONCLUSIONES Y RECOMENDACIONES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“Método de estimación del índice de Autorregulación Cerebral utilizando SVM” </dc:title>
  <cp:lastModifiedBy>IVAN FERNANDO SMITH JIMENEZ</cp:lastModifiedBy>
  <cp:revision>55</cp:revision>
  <dcterms:modified xsi:type="dcterms:W3CDTF">2021-03-22T05:13:05Z</dcterms:modified>
</cp:coreProperties>
</file>